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4" r:id="rId2"/>
    <p:sldId id="295" r:id="rId3"/>
    <p:sldId id="296" r:id="rId4"/>
    <p:sldId id="297"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3" r:id="rId29"/>
    <p:sldId id="321" r:id="rId30"/>
    <p:sldId id="322"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78" autoAdjust="0"/>
    <p:restoredTop sz="94660"/>
  </p:normalViewPr>
  <p:slideViewPr>
    <p:cSldViewPr snapToGrid="0">
      <p:cViewPr varScale="1">
        <p:scale>
          <a:sx n="117" d="100"/>
          <a:sy n="117" d="100"/>
        </p:scale>
        <p:origin x="7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419200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3537B87-D707-44C8-867C-4A5F16A9587E}" type="datetimeFigureOut">
              <a:rPr lang="es-ES" smtClean="0"/>
              <a:t>23/05/2024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25447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1129108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51571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193188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2428877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2530607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1571828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3106835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333778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210845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33537B87-D707-44C8-867C-4A5F16A9587E}" type="datetimeFigureOut">
              <a:rPr lang="es-ES" smtClean="0"/>
              <a:t>23/05/2024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67506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33537B87-D707-44C8-867C-4A5F16A9587E}" type="datetimeFigureOut">
              <a:rPr lang="es-ES" smtClean="0"/>
              <a:t>23/05/2024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1891440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3"/>
          <p:cNvSpPr>
            <a:spLocks noGrp="1"/>
          </p:cNvSpPr>
          <p:nvPr>
            <p:ph type="ftr" sz="quarter" idx="11"/>
          </p:nvPr>
        </p:nvSpPr>
        <p:spPr/>
        <p:txBody>
          <a:bodyPr/>
          <a:lstStyle/>
          <a:p>
            <a:endParaRPr lang="es-ES"/>
          </a:p>
        </p:txBody>
      </p:sp>
      <p:sp>
        <p:nvSpPr>
          <p:cNvPr id="6" name="Slide Number Placeholder 4"/>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1668204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2"/>
          <p:cNvSpPr>
            <a:spLocks noGrp="1"/>
          </p:cNvSpPr>
          <p:nvPr>
            <p:ph type="ftr" sz="quarter" idx="11"/>
          </p:nvPr>
        </p:nvSpPr>
        <p:spPr/>
        <p:txBody>
          <a:bodyPr/>
          <a:lstStyle/>
          <a:p>
            <a:endParaRPr lang="es-ES"/>
          </a:p>
        </p:txBody>
      </p:sp>
      <p:sp>
        <p:nvSpPr>
          <p:cNvPr id="6" name="Slide Number Placeholder 3"/>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229174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33537B87-D707-44C8-867C-4A5F16A9587E}" type="datetimeFigureOut">
              <a:rPr lang="es-ES" smtClean="0"/>
              <a:t>23/05/2024</a:t>
            </a:fld>
            <a:endParaRPr lang="es-ES"/>
          </a:p>
        </p:txBody>
      </p:sp>
      <p:sp>
        <p:nvSpPr>
          <p:cNvPr id="5" name="Footer Placeholder 5"/>
          <p:cNvSpPr>
            <a:spLocks noGrp="1"/>
          </p:cNvSpPr>
          <p:nvPr>
            <p:ph type="ftr" sz="quarter" idx="11"/>
          </p:nvPr>
        </p:nvSpPr>
        <p:spPr/>
        <p:txBody>
          <a:bodyPr/>
          <a:lstStyle/>
          <a:p>
            <a:endParaRPr lang="es-ES"/>
          </a:p>
        </p:txBody>
      </p:sp>
      <p:sp>
        <p:nvSpPr>
          <p:cNvPr id="6" name="Slide Number Placeholder 6"/>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225369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3537B87-D707-44C8-867C-4A5F16A9587E}" type="datetimeFigureOut">
              <a:rPr lang="es-ES" smtClean="0"/>
              <a:t>23/05/2024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4CC31A8-92EA-4D62-8DB7-F425B711237B}" type="slidenum">
              <a:rPr lang="es-ES" smtClean="0"/>
              <a:t>‹Nº›</a:t>
            </a:fld>
            <a:endParaRPr lang="es-ES"/>
          </a:p>
        </p:txBody>
      </p:sp>
    </p:spTree>
    <p:extLst>
      <p:ext uri="{BB962C8B-B14F-4D97-AF65-F5344CB8AC3E}">
        <p14:creationId xmlns:p14="http://schemas.microsoft.com/office/powerpoint/2010/main" val="18993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3537B87-D707-44C8-867C-4A5F16A9587E}" type="datetimeFigureOut">
              <a:rPr lang="es-ES" smtClean="0"/>
              <a:t>23/05/2024</a:t>
            </a:fld>
            <a:endParaRPr lang="es-E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E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4CC31A8-92EA-4D62-8DB7-F425B711237B}" type="slidenum">
              <a:rPr lang="es-ES" smtClean="0"/>
              <a:t>‹Nº›</a:t>
            </a:fld>
            <a:endParaRPr lang="es-ES"/>
          </a:p>
        </p:txBody>
      </p:sp>
    </p:spTree>
    <p:extLst>
      <p:ext uri="{BB962C8B-B14F-4D97-AF65-F5344CB8AC3E}">
        <p14:creationId xmlns:p14="http://schemas.microsoft.com/office/powerpoint/2010/main" val="38206309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6503703" cy="646331"/>
          </a:xfrm>
          <a:prstGeom prst="rect">
            <a:avLst/>
          </a:prstGeom>
          <a:noFill/>
        </p:spPr>
        <p:txBody>
          <a:bodyPr wrap="none" rtlCol="0">
            <a:spAutoFit/>
          </a:bodyPr>
          <a:lstStyle/>
          <a:p>
            <a:r>
              <a:rPr lang="es-ES" sz="3600" dirty="0" smtClean="0">
                <a:solidFill>
                  <a:schemeClr val="accent5">
                    <a:lumMod val="60000"/>
                    <a:lumOff val="40000"/>
                  </a:schemeClr>
                </a:solidFill>
              </a:rPr>
              <a:t>Aprendizaje No Supervisado</a:t>
            </a:r>
            <a:endParaRPr lang="es-ES" dirty="0">
              <a:solidFill>
                <a:schemeClr val="accent5">
                  <a:lumMod val="60000"/>
                  <a:lumOff val="40000"/>
                </a:schemeClr>
              </a:solidFill>
            </a:endParaRPr>
          </a:p>
        </p:txBody>
      </p:sp>
      <p:pic>
        <p:nvPicPr>
          <p:cNvPr id="4" name="Google Shape;171;p43"/>
          <p:cNvPicPr preferRelativeResize="0"/>
          <p:nvPr/>
        </p:nvPicPr>
        <p:blipFill rotWithShape="1">
          <a:blip r:embed="rId2">
            <a:alphaModFix/>
          </a:blip>
          <a:srcRect/>
          <a:stretch/>
        </p:blipFill>
        <p:spPr>
          <a:xfrm>
            <a:off x="1423037" y="1401871"/>
            <a:ext cx="9402279" cy="5028426"/>
          </a:xfrm>
          <a:prstGeom prst="rect">
            <a:avLst/>
          </a:prstGeom>
          <a:noFill/>
          <a:ln>
            <a:noFill/>
          </a:ln>
        </p:spPr>
      </p:pic>
    </p:spTree>
    <p:extLst>
      <p:ext uri="{BB962C8B-B14F-4D97-AF65-F5344CB8AC3E}">
        <p14:creationId xmlns:p14="http://schemas.microsoft.com/office/powerpoint/2010/main" val="907059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8279831" cy="646331"/>
          </a:xfrm>
          <a:prstGeom prst="rect">
            <a:avLst/>
          </a:prstGeom>
          <a:noFill/>
        </p:spPr>
        <p:txBody>
          <a:bodyPr wrap="none" rtlCol="0">
            <a:spAutoFit/>
          </a:bodyPr>
          <a:lstStyle/>
          <a:p>
            <a:r>
              <a:rPr lang="es-ES" sz="3600" dirty="0" smtClean="0">
                <a:solidFill>
                  <a:schemeClr val="accent5">
                    <a:lumMod val="60000"/>
                    <a:lumOff val="40000"/>
                  </a:schemeClr>
                </a:solidFill>
              </a:rPr>
              <a:t>Principal </a:t>
            </a:r>
            <a:r>
              <a:rPr lang="es-ES" sz="3600" dirty="0" err="1" smtClean="0">
                <a:solidFill>
                  <a:schemeClr val="accent5">
                    <a:lumMod val="60000"/>
                    <a:lumOff val="40000"/>
                  </a:schemeClr>
                </a:solidFill>
              </a:rPr>
              <a:t>Component</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Analysis</a:t>
            </a:r>
            <a:r>
              <a:rPr lang="es-ES" sz="3600" dirty="0" smtClean="0">
                <a:solidFill>
                  <a:schemeClr val="accent5">
                    <a:lumMod val="60000"/>
                    <a:lumOff val="40000"/>
                  </a:schemeClr>
                </a:solidFill>
              </a:rPr>
              <a:t> (PCA)</a:t>
            </a:r>
            <a:endParaRPr lang="es-ES" dirty="0">
              <a:solidFill>
                <a:schemeClr val="accent5">
                  <a:lumMod val="60000"/>
                  <a:lumOff val="40000"/>
                </a:schemeClr>
              </a:solidFill>
            </a:endParaRPr>
          </a:p>
        </p:txBody>
      </p:sp>
      <p:sp>
        <p:nvSpPr>
          <p:cNvPr id="2" name="CuadroTexto 1"/>
          <p:cNvSpPr txBox="1"/>
          <p:nvPr/>
        </p:nvSpPr>
        <p:spPr>
          <a:xfrm>
            <a:off x="507138" y="1873046"/>
            <a:ext cx="10937610" cy="1701684"/>
          </a:xfrm>
          <a:prstGeom prst="rect">
            <a:avLst/>
          </a:prstGeom>
          <a:noFill/>
        </p:spPr>
        <p:txBody>
          <a:bodyPr wrap="square" rtlCol="0">
            <a:spAutoFit/>
          </a:bodyPr>
          <a:lstStyle/>
          <a:p>
            <a:pPr>
              <a:lnSpc>
                <a:spcPct val="150000"/>
              </a:lnSpc>
            </a:pPr>
            <a:r>
              <a:rPr lang="es-ES" dirty="0" smtClean="0"/>
              <a:t>Es una herramienta muy útil en contexto de alta dimensión ( p &gt;&gt;0). Se utiliza para poder representar los datos en 2 o 3 dimensiones y/o como input de un modelo de aprendizaje (no) supervisado.</a:t>
            </a:r>
          </a:p>
          <a:p>
            <a:pPr>
              <a:lnSpc>
                <a:spcPct val="150000"/>
              </a:lnSpc>
            </a:pPr>
            <a:endParaRPr lang="es-ES" dirty="0" smtClean="0"/>
          </a:p>
        </p:txBody>
      </p:sp>
      <p:pic>
        <p:nvPicPr>
          <p:cNvPr id="3" name="Imagen 2"/>
          <p:cNvPicPr>
            <a:picLocks noChangeAspect="1"/>
          </p:cNvPicPr>
          <p:nvPr/>
        </p:nvPicPr>
        <p:blipFill>
          <a:blip r:embed="rId2"/>
          <a:stretch>
            <a:fillRect/>
          </a:stretch>
        </p:blipFill>
        <p:spPr>
          <a:xfrm>
            <a:off x="3319185" y="3283159"/>
            <a:ext cx="6173061" cy="2857899"/>
          </a:xfrm>
          <a:prstGeom prst="rect">
            <a:avLst/>
          </a:prstGeom>
        </p:spPr>
      </p:pic>
    </p:spTree>
    <p:extLst>
      <p:ext uri="{BB962C8B-B14F-4D97-AF65-F5344CB8AC3E}">
        <p14:creationId xmlns:p14="http://schemas.microsoft.com/office/powerpoint/2010/main" val="1615185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8121134" cy="646331"/>
          </a:xfrm>
          <a:prstGeom prst="rect">
            <a:avLst/>
          </a:prstGeom>
          <a:noFill/>
        </p:spPr>
        <p:txBody>
          <a:bodyPr wrap="none" rtlCol="0">
            <a:spAutoFit/>
          </a:bodyPr>
          <a:lstStyle/>
          <a:p>
            <a:r>
              <a:rPr lang="es-ES" sz="3600" dirty="0" smtClean="0">
                <a:solidFill>
                  <a:schemeClr val="accent5">
                    <a:lumMod val="60000"/>
                    <a:lumOff val="40000"/>
                  </a:schemeClr>
                </a:solidFill>
              </a:rPr>
              <a:t>Primera componente (simplificado)</a:t>
            </a:r>
            <a:endParaRPr lang="es-ES" dirty="0">
              <a:solidFill>
                <a:schemeClr val="accent5">
                  <a:lumMod val="60000"/>
                  <a:lumOff val="40000"/>
                </a:schemeClr>
              </a:solidFill>
            </a:endParaRPr>
          </a:p>
        </p:txBody>
      </p:sp>
      <p:sp>
        <p:nvSpPr>
          <p:cNvPr id="2" name="CuadroTexto 1"/>
          <p:cNvSpPr txBox="1"/>
          <p:nvPr/>
        </p:nvSpPr>
        <p:spPr>
          <a:xfrm>
            <a:off x="507138" y="1873046"/>
            <a:ext cx="10937610" cy="4662815"/>
          </a:xfrm>
          <a:prstGeom prst="rect">
            <a:avLst/>
          </a:prstGeom>
          <a:noFill/>
        </p:spPr>
        <p:txBody>
          <a:bodyPr wrap="square" rtlCol="0">
            <a:spAutoFit/>
          </a:bodyPr>
          <a:lstStyle/>
          <a:p>
            <a:pPr>
              <a:lnSpc>
                <a:spcPct val="150000"/>
              </a:lnSpc>
            </a:pPr>
            <a:r>
              <a:rPr lang="es-ES" dirty="0" smtClean="0"/>
              <a:t>Dada una matriz de </a:t>
            </a:r>
            <a:r>
              <a:rPr lang="es-ES" dirty="0" err="1" smtClean="0"/>
              <a:t>features</a:t>
            </a:r>
            <a:r>
              <a:rPr lang="es-ES" dirty="0" smtClean="0"/>
              <a:t> X = [X1, …, </a:t>
            </a:r>
            <a:r>
              <a:rPr lang="es-ES" dirty="0" err="1" smtClean="0"/>
              <a:t>Xp</a:t>
            </a:r>
            <a:r>
              <a:rPr lang="es-ES" dirty="0" smtClean="0"/>
              <a:t>], cuya matriz de varianzas y </a:t>
            </a:r>
            <a:r>
              <a:rPr lang="es-ES" dirty="0" err="1" smtClean="0"/>
              <a:t>convarianza</a:t>
            </a:r>
            <a:r>
              <a:rPr lang="es-ES" dirty="0" smtClean="0"/>
              <a:t> llamaremos </a:t>
            </a:r>
            <a:r>
              <a:rPr lang="es-ES" dirty="0" err="1" smtClean="0"/>
              <a:t>S</a:t>
            </a:r>
            <a:r>
              <a:rPr lang="es-ES" sz="1400" dirty="0" err="1" smtClean="0"/>
              <a:t>pxp</a:t>
            </a:r>
            <a:r>
              <a:rPr lang="es-ES" dirty="0" smtClean="0"/>
              <a:t> </a:t>
            </a:r>
          </a:p>
          <a:p>
            <a:pPr>
              <a:lnSpc>
                <a:spcPct val="150000"/>
              </a:lnSpc>
            </a:pPr>
            <a:endParaRPr lang="es-ES" dirty="0"/>
          </a:p>
          <a:p>
            <a:pPr>
              <a:lnSpc>
                <a:spcPct val="150000"/>
              </a:lnSpc>
            </a:pPr>
            <a:r>
              <a:rPr lang="es-ES" dirty="0" smtClean="0"/>
              <a:t>La primera componente principal Z1 es una combinación lineal que tiene la siguiente estructura:</a:t>
            </a:r>
          </a:p>
          <a:p>
            <a:pPr>
              <a:lnSpc>
                <a:spcPct val="150000"/>
              </a:lnSpc>
            </a:pPr>
            <a:endParaRPr lang="es-ES" dirty="0"/>
          </a:p>
          <a:p>
            <a:pPr>
              <a:lnSpc>
                <a:spcPct val="150000"/>
              </a:lnSpc>
            </a:pPr>
            <a:r>
              <a:rPr lang="es-ES" dirty="0" smtClean="0"/>
              <a:t>Z1 = a11 * X1 + a12 * X2 + …. + A1p * </a:t>
            </a:r>
            <a:r>
              <a:rPr lang="es-ES" dirty="0" err="1" smtClean="0"/>
              <a:t>Xp</a:t>
            </a:r>
            <a:r>
              <a:rPr lang="es-ES" dirty="0" smtClean="0"/>
              <a:t> (</a:t>
            </a:r>
            <a:r>
              <a:rPr lang="es-ES" dirty="0" err="1" smtClean="0"/>
              <a:t>feature</a:t>
            </a:r>
            <a:r>
              <a:rPr lang="es-ES" dirty="0" smtClean="0"/>
              <a:t> </a:t>
            </a:r>
            <a:r>
              <a:rPr lang="es-ES" dirty="0" err="1" smtClean="0"/>
              <a:t>sintetico</a:t>
            </a:r>
            <a:r>
              <a:rPr lang="es-ES" dirty="0" smtClean="0"/>
              <a:t>) donde:</a:t>
            </a:r>
          </a:p>
          <a:p>
            <a:pPr>
              <a:lnSpc>
                <a:spcPct val="150000"/>
              </a:lnSpc>
            </a:pPr>
            <a:r>
              <a:rPr lang="es-ES" dirty="0" smtClean="0"/>
              <a:t>El vector de pesos a1 = (a11, …. , a1p) surge de un problema de optimización, donde se busca maximizar la varianza de X con “a” sujeto a restricciones. </a:t>
            </a:r>
          </a:p>
          <a:p>
            <a:pPr>
              <a:lnSpc>
                <a:spcPct val="150000"/>
              </a:lnSpc>
            </a:pPr>
            <a:endParaRPr lang="es-ES" dirty="0"/>
          </a:p>
          <a:p>
            <a:pPr>
              <a:lnSpc>
                <a:spcPct val="150000"/>
              </a:lnSpc>
            </a:pPr>
            <a:r>
              <a:rPr lang="es-ES" dirty="0" smtClean="0"/>
              <a:t>-&gt; De esta manera, Z1 captura la mayor cantidad de variabilidad (información) que hay en X.</a:t>
            </a:r>
          </a:p>
          <a:p>
            <a:pPr>
              <a:lnSpc>
                <a:spcPct val="150000"/>
              </a:lnSpc>
            </a:pPr>
            <a:r>
              <a:rPr lang="es-ES" dirty="0" smtClean="0"/>
              <a:t>IMPORTANTE: Estandarizar los </a:t>
            </a:r>
            <a:r>
              <a:rPr lang="es-ES" dirty="0" err="1" smtClean="0"/>
              <a:t>features</a:t>
            </a:r>
            <a:r>
              <a:rPr lang="es-ES" dirty="0" smtClean="0"/>
              <a:t>. </a:t>
            </a:r>
          </a:p>
        </p:txBody>
      </p:sp>
    </p:spTree>
    <p:extLst>
      <p:ext uri="{BB962C8B-B14F-4D97-AF65-F5344CB8AC3E}">
        <p14:creationId xmlns:p14="http://schemas.microsoft.com/office/powerpoint/2010/main" val="3994921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8121134" cy="646331"/>
          </a:xfrm>
          <a:prstGeom prst="rect">
            <a:avLst/>
          </a:prstGeom>
          <a:noFill/>
        </p:spPr>
        <p:txBody>
          <a:bodyPr wrap="none" rtlCol="0">
            <a:spAutoFit/>
          </a:bodyPr>
          <a:lstStyle/>
          <a:p>
            <a:r>
              <a:rPr lang="es-ES" sz="3600" dirty="0" smtClean="0">
                <a:solidFill>
                  <a:schemeClr val="accent5">
                    <a:lumMod val="60000"/>
                    <a:lumOff val="40000"/>
                  </a:schemeClr>
                </a:solidFill>
              </a:rPr>
              <a:t>Primera componente (simplificado)</a:t>
            </a:r>
            <a:endParaRPr lang="es-ES" dirty="0">
              <a:solidFill>
                <a:schemeClr val="accent5">
                  <a:lumMod val="60000"/>
                  <a:lumOff val="40000"/>
                </a:schemeClr>
              </a:solidFill>
            </a:endParaRPr>
          </a:p>
        </p:txBody>
      </p:sp>
      <p:sp>
        <p:nvSpPr>
          <p:cNvPr id="2" name="CuadroTexto 1"/>
          <p:cNvSpPr txBox="1"/>
          <p:nvPr/>
        </p:nvSpPr>
        <p:spPr>
          <a:xfrm>
            <a:off x="507138" y="1873046"/>
            <a:ext cx="10937610" cy="870688"/>
          </a:xfrm>
          <a:prstGeom prst="rect">
            <a:avLst/>
          </a:prstGeom>
          <a:noFill/>
        </p:spPr>
        <p:txBody>
          <a:bodyPr wrap="square" rtlCol="0">
            <a:spAutoFit/>
          </a:bodyPr>
          <a:lstStyle/>
          <a:p>
            <a:pPr>
              <a:lnSpc>
                <a:spcPct val="150000"/>
              </a:lnSpc>
            </a:pPr>
            <a:r>
              <a:rPr lang="es-ES" dirty="0" smtClean="0"/>
              <a:t>Para p = 2:</a:t>
            </a:r>
          </a:p>
          <a:p>
            <a:pPr>
              <a:lnSpc>
                <a:spcPct val="150000"/>
              </a:lnSpc>
            </a:pPr>
            <a:endParaRPr lang="es-ES" dirty="0" smtClean="0"/>
          </a:p>
        </p:txBody>
      </p:sp>
      <p:pic>
        <p:nvPicPr>
          <p:cNvPr id="3" name="Imagen 2"/>
          <p:cNvPicPr>
            <a:picLocks noChangeAspect="1"/>
          </p:cNvPicPr>
          <p:nvPr/>
        </p:nvPicPr>
        <p:blipFill>
          <a:blip r:embed="rId2"/>
          <a:stretch>
            <a:fillRect/>
          </a:stretch>
        </p:blipFill>
        <p:spPr>
          <a:xfrm>
            <a:off x="3622651" y="1591098"/>
            <a:ext cx="5477639" cy="4944165"/>
          </a:xfrm>
          <a:prstGeom prst="rect">
            <a:avLst/>
          </a:prstGeom>
        </p:spPr>
      </p:pic>
    </p:spTree>
    <p:extLst>
      <p:ext uri="{BB962C8B-B14F-4D97-AF65-F5344CB8AC3E}">
        <p14:creationId xmlns:p14="http://schemas.microsoft.com/office/powerpoint/2010/main" val="2648860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10443885" cy="646331"/>
          </a:xfrm>
          <a:prstGeom prst="rect">
            <a:avLst/>
          </a:prstGeom>
          <a:noFill/>
        </p:spPr>
        <p:txBody>
          <a:bodyPr wrap="none" rtlCol="0">
            <a:spAutoFit/>
          </a:bodyPr>
          <a:lstStyle/>
          <a:p>
            <a:r>
              <a:rPr lang="es-ES" sz="3600" dirty="0" smtClean="0">
                <a:solidFill>
                  <a:schemeClr val="accent5">
                    <a:lumMod val="60000"/>
                    <a:lumOff val="40000"/>
                  </a:schemeClr>
                </a:solidFill>
              </a:rPr>
              <a:t>¿Cómo construir las siguientes componentes?</a:t>
            </a:r>
            <a:endParaRPr lang="es-ES" dirty="0">
              <a:solidFill>
                <a:schemeClr val="accent5">
                  <a:lumMod val="60000"/>
                  <a:lumOff val="40000"/>
                </a:schemeClr>
              </a:solidFill>
            </a:endParaRPr>
          </a:p>
        </p:txBody>
      </p:sp>
      <p:sp>
        <p:nvSpPr>
          <p:cNvPr id="2" name="CuadroTexto 1"/>
          <p:cNvSpPr txBox="1"/>
          <p:nvPr/>
        </p:nvSpPr>
        <p:spPr>
          <a:xfrm>
            <a:off x="507138" y="1873046"/>
            <a:ext cx="10937610" cy="4247317"/>
          </a:xfrm>
          <a:prstGeom prst="rect">
            <a:avLst/>
          </a:prstGeom>
          <a:noFill/>
        </p:spPr>
        <p:txBody>
          <a:bodyPr wrap="square" rtlCol="0">
            <a:spAutoFit/>
          </a:bodyPr>
          <a:lstStyle/>
          <a:p>
            <a:pPr>
              <a:lnSpc>
                <a:spcPct val="150000"/>
              </a:lnSpc>
            </a:pPr>
            <a:r>
              <a:rPr lang="es-ES" dirty="0" smtClean="0"/>
              <a:t>La estructura (combinación lineal) de la siguiente componente es:</a:t>
            </a:r>
          </a:p>
          <a:p>
            <a:pPr>
              <a:lnSpc>
                <a:spcPct val="150000"/>
              </a:lnSpc>
            </a:pPr>
            <a:r>
              <a:rPr lang="es-ES" dirty="0" smtClean="0"/>
              <a:t>Z2 = a21 * X1 + a22 * X2 + …. + a2p * </a:t>
            </a:r>
            <a:r>
              <a:rPr lang="es-ES" dirty="0" err="1" smtClean="0"/>
              <a:t>xp</a:t>
            </a:r>
            <a:endParaRPr lang="es-ES" dirty="0" smtClean="0"/>
          </a:p>
          <a:p>
            <a:pPr>
              <a:lnSpc>
                <a:spcPct val="150000"/>
              </a:lnSpc>
            </a:pPr>
            <a:endParaRPr lang="es-ES" dirty="0"/>
          </a:p>
          <a:p>
            <a:pPr>
              <a:lnSpc>
                <a:spcPct val="150000"/>
              </a:lnSpc>
            </a:pPr>
            <a:r>
              <a:rPr lang="es-ES" dirty="0" smtClean="0"/>
              <a:t>Donde los coeficientes a2 se obtienen nuevamente mediante un problema de optimización, que busca maximizar la varianza sujeto a distintas restricciones (normalización, ídem Z1) y </a:t>
            </a:r>
            <a:r>
              <a:rPr lang="es-ES" dirty="0" err="1" smtClean="0"/>
              <a:t>ortogonalidad</a:t>
            </a:r>
            <a:r>
              <a:rPr lang="es-ES" dirty="0" smtClean="0"/>
              <a:t> (</a:t>
            </a:r>
            <a:r>
              <a:rPr lang="es-ES" dirty="0" err="1" smtClean="0"/>
              <a:t>Cov</a:t>
            </a:r>
            <a:r>
              <a:rPr lang="es-ES" dirty="0" smtClean="0"/>
              <a:t>(Z1,Z2)=0), De esta manera Z2 no contiene información que ya este incluida en Z1.</a:t>
            </a:r>
          </a:p>
          <a:p>
            <a:pPr>
              <a:lnSpc>
                <a:spcPct val="150000"/>
              </a:lnSpc>
            </a:pPr>
            <a:endParaRPr lang="es-ES" dirty="0"/>
          </a:p>
          <a:p>
            <a:pPr>
              <a:lnSpc>
                <a:spcPct val="150000"/>
              </a:lnSpc>
            </a:pPr>
            <a:r>
              <a:rPr lang="es-ES" dirty="0" smtClean="0"/>
              <a:t>Se construyen luego las siguientes restantes  p-2 componentes de forma análoga. </a:t>
            </a:r>
            <a:endParaRPr lang="es-ES" dirty="0"/>
          </a:p>
          <a:p>
            <a:pPr>
              <a:lnSpc>
                <a:spcPct val="150000"/>
              </a:lnSpc>
            </a:pPr>
            <a:endParaRPr lang="es-ES" dirty="0" smtClean="0"/>
          </a:p>
        </p:txBody>
      </p:sp>
    </p:spTree>
    <p:extLst>
      <p:ext uri="{BB962C8B-B14F-4D97-AF65-F5344CB8AC3E}">
        <p14:creationId xmlns:p14="http://schemas.microsoft.com/office/powerpoint/2010/main" val="223880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10443885" cy="646331"/>
          </a:xfrm>
          <a:prstGeom prst="rect">
            <a:avLst/>
          </a:prstGeom>
          <a:noFill/>
        </p:spPr>
        <p:txBody>
          <a:bodyPr wrap="none" rtlCol="0">
            <a:spAutoFit/>
          </a:bodyPr>
          <a:lstStyle/>
          <a:p>
            <a:r>
              <a:rPr lang="es-ES" sz="3600" dirty="0">
                <a:solidFill>
                  <a:schemeClr val="accent5">
                    <a:lumMod val="60000"/>
                    <a:lumOff val="40000"/>
                  </a:schemeClr>
                </a:solidFill>
              </a:rPr>
              <a:t>¿Cómo construir las siguientes componentes?</a:t>
            </a:r>
            <a:endParaRPr lang="es-ES" sz="3600" dirty="0">
              <a:solidFill>
                <a:schemeClr val="accent5">
                  <a:lumMod val="60000"/>
                  <a:lumOff val="40000"/>
                </a:schemeClr>
              </a:solidFill>
            </a:endParaRPr>
          </a:p>
        </p:txBody>
      </p:sp>
      <p:sp>
        <p:nvSpPr>
          <p:cNvPr id="2" name="CuadroTexto 1"/>
          <p:cNvSpPr txBox="1"/>
          <p:nvPr/>
        </p:nvSpPr>
        <p:spPr>
          <a:xfrm>
            <a:off x="507138" y="1873046"/>
            <a:ext cx="10937610" cy="923330"/>
          </a:xfrm>
          <a:prstGeom prst="rect">
            <a:avLst/>
          </a:prstGeom>
          <a:noFill/>
        </p:spPr>
        <p:txBody>
          <a:bodyPr wrap="square" rtlCol="0">
            <a:spAutoFit/>
          </a:bodyPr>
          <a:lstStyle/>
          <a:p>
            <a:pPr>
              <a:lnSpc>
                <a:spcPct val="150000"/>
              </a:lnSpc>
            </a:pPr>
            <a:r>
              <a:rPr lang="es-ES" dirty="0" smtClean="0"/>
              <a:t>Para p = 3 y k = 2:</a:t>
            </a:r>
          </a:p>
          <a:p>
            <a:pPr>
              <a:lnSpc>
                <a:spcPct val="150000"/>
              </a:lnSpc>
            </a:pPr>
            <a:endParaRPr lang="es-ES" dirty="0" smtClean="0"/>
          </a:p>
        </p:txBody>
      </p:sp>
      <p:pic>
        <p:nvPicPr>
          <p:cNvPr id="4" name="Imagen 3"/>
          <p:cNvPicPr>
            <a:picLocks noChangeAspect="1"/>
          </p:cNvPicPr>
          <p:nvPr/>
        </p:nvPicPr>
        <p:blipFill>
          <a:blip r:embed="rId2"/>
          <a:stretch>
            <a:fillRect/>
          </a:stretch>
        </p:blipFill>
        <p:spPr>
          <a:xfrm>
            <a:off x="2227283" y="2364208"/>
            <a:ext cx="8202304" cy="4051341"/>
          </a:xfrm>
          <a:prstGeom prst="rect">
            <a:avLst/>
          </a:prstGeom>
        </p:spPr>
      </p:pic>
    </p:spTree>
    <p:extLst>
      <p:ext uri="{BB962C8B-B14F-4D97-AF65-F5344CB8AC3E}">
        <p14:creationId xmlns:p14="http://schemas.microsoft.com/office/powerpoint/2010/main" val="2934976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7661072" cy="646331"/>
          </a:xfrm>
          <a:prstGeom prst="rect">
            <a:avLst/>
          </a:prstGeom>
          <a:noFill/>
        </p:spPr>
        <p:txBody>
          <a:bodyPr wrap="none" rtlCol="0">
            <a:spAutoFit/>
          </a:bodyPr>
          <a:lstStyle/>
          <a:p>
            <a:r>
              <a:rPr lang="es-ES" sz="3600" dirty="0" smtClean="0">
                <a:solidFill>
                  <a:schemeClr val="accent5">
                    <a:lumMod val="60000"/>
                    <a:lumOff val="40000"/>
                  </a:schemeClr>
                </a:solidFill>
              </a:rPr>
              <a:t>¿Cuantas componentes retener?</a:t>
            </a:r>
            <a:endParaRPr lang="es-ES" dirty="0">
              <a:solidFill>
                <a:schemeClr val="accent5">
                  <a:lumMod val="60000"/>
                  <a:lumOff val="40000"/>
                </a:schemeClr>
              </a:solidFill>
            </a:endParaRPr>
          </a:p>
        </p:txBody>
      </p:sp>
      <p:sp>
        <p:nvSpPr>
          <p:cNvPr id="2" name="CuadroTexto 1"/>
          <p:cNvSpPr txBox="1"/>
          <p:nvPr/>
        </p:nvSpPr>
        <p:spPr>
          <a:xfrm>
            <a:off x="507138" y="1534974"/>
            <a:ext cx="10937610" cy="1754326"/>
          </a:xfrm>
          <a:prstGeom prst="rect">
            <a:avLst/>
          </a:prstGeom>
          <a:noFill/>
        </p:spPr>
        <p:txBody>
          <a:bodyPr wrap="square" rtlCol="0">
            <a:spAutoFit/>
          </a:bodyPr>
          <a:lstStyle/>
          <a:p>
            <a:pPr>
              <a:lnSpc>
                <a:spcPct val="150000"/>
              </a:lnSpc>
            </a:pPr>
            <a:r>
              <a:rPr lang="es-ES" dirty="0" smtClean="0"/>
              <a:t>Existen muchos criterios para determinarlo y dependerá mucho del contexto de los datos, pero el principal enfoque consiste en calcular el porcentaje de variabilidad acumulado.</a:t>
            </a:r>
          </a:p>
          <a:p>
            <a:pPr>
              <a:lnSpc>
                <a:spcPct val="150000"/>
              </a:lnSpc>
            </a:pPr>
            <a:r>
              <a:rPr lang="es-ES" dirty="0" smtClean="0"/>
              <a:t>Donde se utiliza el grafico de codo (veremos mas adelante sus otras aplicaciones) y de varianza acumulada.</a:t>
            </a:r>
          </a:p>
        </p:txBody>
      </p:sp>
      <p:pic>
        <p:nvPicPr>
          <p:cNvPr id="3" name="Imagen 2"/>
          <p:cNvPicPr>
            <a:picLocks noChangeAspect="1"/>
          </p:cNvPicPr>
          <p:nvPr/>
        </p:nvPicPr>
        <p:blipFill>
          <a:blip r:embed="rId2"/>
          <a:stretch>
            <a:fillRect/>
          </a:stretch>
        </p:blipFill>
        <p:spPr>
          <a:xfrm>
            <a:off x="2151856" y="2891094"/>
            <a:ext cx="7641072" cy="3765520"/>
          </a:xfrm>
          <a:prstGeom prst="rect">
            <a:avLst/>
          </a:prstGeom>
        </p:spPr>
      </p:pic>
    </p:spTree>
    <p:extLst>
      <p:ext uri="{BB962C8B-B14F-4D97-AF65-F5344CB8AC3E}">
        <p14:creationId xmlns:p14="http://schemas.microsoft.com/office/powerpoint/2010/main" val="1388500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5969904" cy="646331"/>
          </a:xfrm>
          <a:prstGeom prst="rect">
            <a:avLst/>
          </a:prstGeom>
          <a:noFill/>
        </p:spPr>
        <p:txBody>
          <a:bodyPr wrap="none" rtlCol="0">
            <a:spAutoFit/>
          </a:bodyPr>
          <a:lstStyle/>
          <a:p>
            <a:r>
              <a:rPr lang="es-ES" sz="3600" dirty="0" smtClean="0">
                <a:solidFill>
                  <a:schemeClr val="accent5">
                    <a:lumMod val="60000"/>
                    <a:lumOff val="40000"/>
                  </a:schemeClr>
                </a:solidFill>
              </a:rPr>
              <a:t>Resumen general de PCA</a:t>
            </a:r>
            <a:endParaRPr lang="es-ES" dirty="0">
              <a:solidFill>
                <a:schemeClr val="accent5">
                  <a:lumMod val="60000"/>
                  <a:lumOff val="40000"/>
                </a:schemeClr>
              </a:solidFill>
            </a:endParaRPr>
          </a:p>
        </p:txBody>
      </p:sp>
      <p:sp>
        <p:nvSpPr>
          <p:cNvPr id="2" name="CuadroTexto 1"/>
          <p:cNvSpPr txBox="1"/>
          <p:nvPr/>
        </p:nvSpPr>
        <p:spPr>
          <a:xfrm>
            <a:off x="507138" y="1416987"/>
            <a:ext cx="11684862" cy="5078313"/>
          </a:xfrm>
          <a:prstGeom prst="rect">
            <a:avLst/>
          </a:prstGeom>
          <a:noFill/>
        </p:spPr>
        <p:txBody>
          <a:bodyPr wrap="square" rtlCol="0">
            <a:spAutoFit/>
          </a:bodyPr>
          <a:lstStyle/>
          <a:p>
            <a:pPr>
              <a:lnSpc>
                <a:spcPct val="200000"/>
              </a:lnSpc>
            </a:pPr>
            <a:r>
              <a:rPr lang="es-ES" dirty="0" smtClean="0"/>
              <a:t>-Es una de las técnicas de reducción de </a:t>
            </a:r>
            <a:r>
              <a:rPr lang="es-ES" dirty="0" err="1" smtClean="0"/>
              <a:t>dimensionalidad</a:t>
            </a:r>
            <a:r>
              <a:rPr lang="es-ES" dirty="0" smtClean="0"/>
              <a:t> mas utilizadas (fácil de entender y aplicar).</a:t>
            </a:r>
          </a:p>
          <a:p>
            <a:pPr>
              <a:lnSpc>
                <a:spcPct val="200000"/>
              </a:lnSpc>
            </a:pPr>
            <a:r>
              <a:rPr lang="es-ES" dirty="0" smtClean="0"/>
              <a:t>-Sensible a datos atípicos</a:t>
            </a:r>
            <a:endParaRPr lang="es-ES" dirty="0"/>
          </a:p>
          <a:p>
            <a:pPr>
              <a:lnSpc>
                <a:spcPct val="200000"/>
              </a:lnSpc>
            </a:pPr>
            <a:r>
              <a:rPr lang="es-ES" dirty="0" smtClean="0"/>
              <a:t>-Es necesario trabajar con variables cuantitativas estandarizadas</a:t>
            </a:r>
            <a:endParaRPr lang="es-ES" dirty="0"/>
          </a:p>
          <a:p>
            <a:pPr>
              <a:lnSpc>
                <a:spcPct val="200000"/>
              </a:lnSpc>
            </a:pPr>
            <a:r>
              <a:rPr lang="es-ES" dirty="0" smtClean="0"/>
              <a:t>-Las componentes principales pueden utilizarse en combinación con herramientas de aprendizaje automático, por ejemplo para reducir la cantidad de </a:t>
            </a:r>
            <a:r>
              <a:rPr lang="es-ES" dirty="0" err="1" smtClean="0"/>
              <a:t>features</a:t>
            </a:r>
            <a:r>
              <a:rPr lang="es-ES" dirty="0" smtClean="0"/>
              <a:t> en el contexto de problemas de aprendizaje supervisado.</a:t>
            </a:r>
          </a:p>
          <a:p>
            <a:pPr marL="285750" indent="-285750">
              <a:lnSpc>
                <a:spcPct val="200000"/>
              </a:lnSpc>
              <a:buFont typeface="Arial" panose="020B0604020202020204" pitchFamily="34" charset="0"/>
              <a:buChar char="•"/>
            </a:pPr>
            <a:r>
              <a:rPr lang="es-ES" dirty="0" smtClean="0"/>
              <a:t>A favor: menos varianza en los modelos y tiempos de entrenamiento</a:t>
            </a:r>
          </a:p>
          <a:p>
            <a:pPr marL="285750" indent="-285750">
              <a:lnSpc>
                <a:spcPct val="200000"/>
              </a:lnSpc>
              <a:buFont typeface="Arial" panose="020B0604020202020204" pitchFamily="34" charset="0"/>
              <a:buChar char="•"/>
            </a:pPr>
            <a:r>
              <a:rPr lang="es-ES" dirty="0" smtClean="0"/>
              <a:t>En contra: menor </a:t>
            </a:r>
            <a:r>
              <a:rPr lang="es-ES" dirty="0" err="1" smtClean="0"/>
              <a:t>interpretabilidad</a:t>
            </a:r>
            <a:endParaRPr lang="es-ES" dirty="0" smtClean="0"/>
          </a:p>
          <a:p>
            <a:pPr>
              <a:lnSpc>
                <a:spcPct val="200000"/>
              </a:lnSpc>
            </a:pPr>
            <a:r>
              <a:rPr lang="es-ES" dirty="0" smtClean="0"/>
              <a:t>-Se utiliza habitualmente para hacer </a:t>
            </a:r>
            <a:r>
              <a:rPr lang="es-ES" dirty="0" err="1" smtClean="0"/>
              <a:t>clustering</a:t>
            </a:r>
            <a:r>
              <a:rPr lang="es-ES" dirty="0" smtClean="0"/>
              <a:t> (no supervisado).</a:t>
            </a:r>
          </a:p>
        </p:txBody>
      </p:sp>
    </p:spTree>
    <p:extLst>
      <p:ext uri="{BB962C8B-B14F-4D97-AF65-F5344CB8AC3E}">
        <p14:creationId xmlns:p14="http://schemas.microsoft.com/office/powerpoint/2010/main" val="27214388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2395207" cy="646331"/>
          </a:xfrm>
          <a:prstGeom prst="rect">
            <a:avLst/>
          </a:prstGeom>
          <a:noFill/>
        </p:spPr>
        <p:txBody>
          <a:bodyPr wrap="none" rtlCol="0">
            <a:spAutoFit/>
          </a:bodyPr>
          <a:lstStyle/>
          <a:p>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416987"/>
            <a:ext cx="11684862" cy="1200329"/>
          </a:xfrm>
          <a:prstGeom prst="rect">
            <a:avLst/>
          </a:prstGeom>
          <a:noFill/>
        </p:spPr>
        <p:txBody>
          <a:bodyPr wrap="square" rtlCol="0">
            <a:spAutoFit/>
          </a:bodyPr>
          <a:lstStyle/>
          <a:p>
            <a:pPr>
              <a:lnSpc>
                <a:spcPct val="200000"/>
              </a:lnSpc>
            </a:pPr>
            <a:r>
              <a:rPr lang="es-ES" dirty="0" smtClean="0"/>
              <a:t>Dado un set de datos, nuestro objetivo será encontrar grupos (</a:t>
            </a:r>
            <a:r>
              <a:rPr lang="es-ES" dirty="0" err="1" smtClean="0"/>
              <a:t>clusters</a:t>
            </a:r>
            <a:r>
              <a:rPr lang="es-ES" dirty="0"/>
              <a:t> </a:t>
            </a:r>
            <a:r>
              <a:rPr lang="es-ES" dirty="0" smtClean="0"/>
              <a:t>/ segmentos) en los cuales las instancias pertenecientes sean parecidas (estén “cerca”). </a:t>
            </a:r>
          </a:p>
        </p:txBody>
      </p:sp>
      <p:pic>
        <p:nvPicPr>
          <p:cNvPr id="3" name="Imagen 2"/>
          <p:cNvPicPr>
            <a:picLocks noChangeAspect="1"/>
          </p:cNvPicPr>
          <p:nvPr/>
        </p:nvPicPr>
        <p:blipFill>
          <a:blip r:embed="rId2"/>
          <a:stretch>
            <a:fillRect/>
          </a:stretch>
        </p:blipFill>
        <p:spPr>
          <a:xfrm>
            <a:off x="1871052" y="2617316"/>
            <a:ext cx="8957034" cy="3859723"/>
          </a:xfrm>
          <a:prstGeom prst="rect">
            <a:avLst/>
          </a:prstGeom>
        </p:spPr>
      </p:pic>
    </p:spTree>
    <p:extLst>
      <p:ext uri="{BB962C8B-B14F-4D97-AF65-F5344CB8AC3E}">
        <p14:creationId xmlns:p14="http://schemas.microsoft.com/office/powerpoint/2010/main" val="2955719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2395207" cy="646331"/>
          </a:xfrm>
          <a:prstGeom prst="rect">
            <a:avLst/>
          </a:prstGeom>
          <a:noFill/>
        </p:spPr>
        <p:txBody>
          <a:bodyPr wrap="none" rtlCol="0">
            <a:spAutoFit/>
          </a:bodyPr>
          <a:lstStyle/>
          <a:p>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416987"/>
            <a:ext cx="11684862" cy="2308324"/>
          </a:xfrm>
          <a:prstGeom prst="rect">
            <a:avLst/>
          </a:prstGeom>
          <a:noFill/>
        </p:spPr>
        <p:txBody>
          <a:bodyPr wrap="square" rtlCol="0">
            <a:spAutoFit/>
          </a:bodyPr>
          <a:lstStyle/>
          <a:p>
            <a:pPr>
              <a:lnSpc>
                <a:spcPct val="200000"/>
              </a:lnSpc>
            </a:pPr>
            <a:r>
              <a:rPr lang="es-ES" dirty="0" smtClean="0"/>
              <a:t>La idea es </a:t>
            </a:r>
            <a:r>
              <a:rPr lang="es-ES" dirty="0" err="1" smtClean="0"/>
              <a:t>particionar</a:t>
            </a:r>
            <a:r>
              <a:rPr lang="es-ES" dirty="0" smtClean="0"/>
              <a:t> los datos de manera que:</a:t>
            </a:r>
          </a:p>
          <a:p>
            <a:pPr marL="342900" indent="-342900">
              <a:lnSpc>
                <a:spcPct val="200000"/>
              </a:lnSpc>
              <a:buAutoNum type="arabicPeriod"/>
            </a:pPr>
            <a:r>
              <a:rPr lang="es-ES" dirty="0" smtClean="0"/>
              <a:t>Observaciones que pertenecen a un grupo sean similares entre ellas</a:t>
            </a:r>
          </a:p>
          <a:p>
            <a:pPr marL="342900" indent="-342900">
              <a:lnSpc>
                <a:spcPct val="200000"/>
              </a:lnSpc>
              <a:buAutoNum type="arabicPeriod"/>
            </a:pPr>
            <a:r>
              <a:rPr lang="es-ES" dirty="0" smtClean="0"/>
              <a:t>Observaciones de grupos distintos sean distintas entre ellas.</a:t>
            </a:r>
            <a:endParaRPr lang="es-ES" dirty="0"/>
          </a:p>
          <a:p>
            <a:pPr>
              <a:lnSpc>
                <a:spcPct val="200000"/>
              </a:lnSpc>
            </a:pPr>
            <a:r>
              <a:rPr lang="es-ES" dirty="0" smtClean="0"/>
              <a:t>Esto plantea el problema de definir cuando dos observaciones son similares o distintas entre si.</a:t>
            </a:r>
          </a:p>
        </p:txBody>
      </p:sp>
      <p:pic>
        <p:nvPicPr>
          <p:cNvPr id="4" name="Imagen 3"/>
          <p:cNvPicPr>
            <a:picLocks noChangeAspect="1"/>
          </p:cNvPicPr>
          <p:nvPr/>
        </p:nvPicPr>
        <p:blipFill>
          <a:blip r:embed="rId2"/>
          <a:stretch>
            <a:fillRect/>
          </a:stretch>
        </p:blipFill>
        <p:spPr>
          <a:xfrm>
            <a:off x="3081851" y="3725311"/>
            <a:ext cx="6386614" cy="2875649"/>
          </a:xfrm>
          <a:prstGeom prst="rect">
            <a:avLst/>
          </a:prstGeom>
        </p:spPr>
      </p:pic>
    </p:spTree>
    <p:extLst>
      <p:ext uri="{BB962C8B-B14F-4D97-AF65-F5344CB8AC3E}">
        <p14:creationId xmlns:p14="http://schemas.microsoft.com/office/powerpoint/2010/main" val="79622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2395207" cy="646331"/>
          </a:xfrm>
          <a:prstGeom prst="rect">
            <a:avLst/>
          </a:prstGeom>
          <a:noFill/>
        </p:spPr>
        <p:txBody>
          <a:bodyPr wrap="none" rtlCol="0">
            <a:spAutoFit/>
          </a:bodyPr>
          <a:lstStyle/>
          <a:p>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416987"/>
            <a:ext cx="11684862" cy="4524315"/>
          </a:xfrm>
          <a:prstGeom prst="rect">
            <a:avLst/>
          </a:prstGeom>
          <a:noFill/>
        </p:spPr>
        <p:txBody>
          <a:bodyPr wrap="square" rtlCol="0">
            <a:spAutoFit/>
          </a:bodyPr>
          <a:lstStyle/>
          <a:p>
            <a:pPr>
              <a:lnSpc>
                <a:spcPct val="200000"/>
              </a:lnSpc>
            </a:pPr>
            <a:r>
              <a:rPr lang="es-ES" dirty="0" smtClean="0"/>
              <a:t>Existen </a:t>
            </a:r>
            <a:r>
              <a:rPr lang="es-ES" dirty="0" err="1" smtClean="0"/>
              <a:t>multiples</a:t>
            </a:r>
            <a:r>
              <a:rPr lang="es-ES" dirty="0" smtClean="0"/>
              <a:t> familias de algoritmos de </a:t>
            </a:r>
            <a:r>
              <a:rPr lang="es-ES" dirty="0" err="1" smtClean="0"/>
              <a:t>clustering</a:t>
            </a:r>
            <a:r>
              <a:rPr lang="es-ES" dirty="0" smtClean="0"/>
              <a:t>:</a:t>
            </a:r>
            <a:endParaRPr lang="es-ES" dirty="0"/>
          </a:p>
          <a:p>
            <a:pPr marL="342900" indent="-342900">
              <a:lnSpc>
                <a:spcPct val="200000"/>
              </a:lnSpc>
              <a:buAutoNum type="arabicPeriod"/>
            </a:pPr>
            <a:r>
              <a:rPr lang="es-ES" dirty="0" err="1" smtClean="0"/>
              <a:t>Partitioning</a:t>
            </a:r>
            <a:endParaRPr lang="es-ES" dirty="0" smtClean="0"/>
          </a:p>
          <a:p>
            <a:pPr marL="342900" indent="-342900">
              <a:lnSpc>
                <a:spcPct val="200000"/>
              </a:lnSpc>
              <a:buAutoNum type="arabicPeriod"/>
            </a:pPr>
            <a:r>
              <a:rPr lang="es-ES" dirty="0" err="1" smtClean="0"/>
              <a:t>Hierarchical</a:t>
            </a:r>
            <a:endParaRPr lang="es-ES" dirty="0" smtClean="0"/>
          </a:p>
          <a:p>
            <a:pPr marL="342900" indent="-342900">
              <a:lnSpc>
                <a:spcPct val="200000"/>
              </a:lnSpc>
              <a:buAutoNum type="arabicPeriod"/>
            </a:pPr>
            <a:r>
              <a:rPr lang="es-ES" dirty="0" err="1" smtClean="0"/>
              <a:t>Density-based</a:t>
            </a:r>
            <a:endParaRPr lang="es-ES" dirty="0" smtClean="0"/>
          </a:p>
          <a:p>
            <a:pPr marL="342900" indent="-342900">
              <a:lnSpc>
                <a:spcPct val="200000"/>
              </a:lnSpc>
              <a:buAutoNum type="arabicPeriod"/>
            </a:pPr>
            <a:r>
              <a:rPr lang="es-ES" dirty="0" err="1" smtClean="0"/>
              <a:t>Grid-based</a:t>
            </a:r>
            <a:endParaRPr lang="es-ES" dirty="0" smtClean="0"/>
          </a:p>
          <a:p>
            <a:pPr marL="342900" indent="-342900">
              <a:lnSpc>
                <a:spcPct val="200000"/>
              </a:lnSpc>
              <a:buAutoNum type="arabicPeriod"/>
            </a:pPr>
            <a:r>
              <a:rPr lang="es-ES" dirty="0" err="1" smtClean="0"/>
              <a:t>Model-based</a:t>
            </a:r>
            <a:r>
              <a:rPr lang="es-ES" dirty="0" smtClean="0"/>
              <a:t> </a:t>
            </a:r>
          </a:p>
          <a:p>
            <a:pPr>
              <a:lnSpc>
                <a:spcPct val="200000"/>
              </a:lnSpc>
            </a:pPr>
            <a:endParaRPr lang="es-ES" dirty="0" smtClean="0"/>
          </a:p>
          <a:p>
            <a:pPr>
              <a:lnSpc>
                <a:spcPct val="200000"/>
              </a:lnSpc>
            </a:pPr>
            <a:r>
              <a:rPr lang="es-ES" dirty="0" smtClean="0"/>
              <a:t>Estaremos viendo K-</a:t>
            </a:r>
            <a:r>
              <a:rPr lang="es-ES" dirty="0" err="1" smtClean="0"/>
              <a:t>means</a:t>
            </a:r>
            <a:r>
              <a:rPr lang="es-ES" dirty="0" smtClean="0"/>
              <a:t> (</a:t>
            </a:r>
            <a:r>
              <a:rPr lang="es-ES" dirty="0" err="1" smtClean="0"/>
              <a:t>partitioning</a:t>
            </a:r>
            <a:r>
              <a:rPr lang="es-ES" dirty="0" smtClean="0"/>
              <a:t>) y DBSCAN (</a:t>
            </a:r>
            <a:r>
              <a:rPr lang="es-ES" dirty="0" err="1" smtClean="0"/>
              <a:t>density-based</a:t>
            </a:r>
            <a:r>
              <a:rPr lang="es-ES" dirty="0" smtClean="0"/>
              <a:t>). </a:t>
            </a:r>
            <a:endParaRPr lang="es-ES" dirty="0"/>
          </a:p>
        </p:txBody>
      </p:sp>
    </p:spTree>
    <p:extLst>
      <p:ext uri="{BB962C8B-B14F-4D97-AF65-F5344CB8AC3E}">
        <p14:creationId xmlns:p14="http://schemas.microsoft.com/office/powerpoint/2010/main" val="2950225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6503703" cy="646331"/>
          </a:xfrm>
          <a:prstGeom prst="rect">
            <a:avLst/>
          </a:prstGeom>
          <a:noFill/>
        </p:spPr>
        <p:txBody>
          <a:bodyPr wrap="none" rtlCol="0">
            <a:spAutoFit/>
          </a:bodyPr>
          <a:lstStyle/>
          <a:p>
            <a:r>
              <a:rPr lang="es-ES" sz="3600" dirty="0" smtClean="0">
                <a:solidFill>
                  <a:schemeClr val="accent5">
                    <a:lumMod val="60000"/>
                    <a:lumOff val="40000"/>
                  </a:schemeClr>
                </a:solidFill>
              </a:rPr>
              <a:t>Aprendizaje No Supervisado</a:t>
            </a:r>
            <a:endParaRPr lang="es-ES" dirty="0">
              <a:solidFill>
                <a:schemeClr val="accent5">
                  <a:lumMod val="60000"/>
                  <a:lumOff val="40000"/>
                </a:schemeClr>
              </a:solidFill>
            </a:endParaRPr>
          </a:p>
        </p:txBody>
      </p:sp>
      <p:sp>
        <p:nvSpPr>
          <p:cNvPr id="2" name="CuadroTexto 1"/>
          <p:cNvSpPr txBox="1"/>
          <p:nvPr/>
        </p:nvSpPr>
        <p:spPr>
          <a:xfrm>
            <a:off x="802105" y="1873046"/>
            <a:ext cx="10781071" cy="3693319"/>
          </a:xfrm>
          <a:prstGeom prst="rect">
            <a:avLst/>
          </a:prstGeom>
          <a:noFill/>
        </p:spPr>
        <p:txBody>
          <a:bodyPr wrap="square" rtlCol="0">
            <a:spAutoFit/>
          </a:bodyPr>
          <a:lstStyle/>
          <a:p>
            <a:r>
              <a:rPr lang="es-ES" dirty="0" smtClean="0"/>
              <a:t>Es una subcategoría del aprendizaje </a:t>
            </a:r>
            <a:r>
              <a:rPr lang="es-ES" dirty="0" err="1" smtClean="0"/>
              <a:t>automatico</a:t>
            </a:r>
            <a:r>
              <a:rPr lang="es-ES" dirty="0" smtClean="0"/>
              <a:t> y la Inteligencia Artificial</a:t>
            </a:r>
          </a:p>
          <a:p>
            <a:endParaRPr lang="es-ES" dirty="0"/>
          </a:p>
          <a:p>
            <a:r>
              <a:rPr lang="es-ES" dirty="0" smtClean="0"/>
              <a:t>Se define por el uso de conjunto de datos no etiquetados para entrenar algoritmos que encuentren patrones ocultos.</a:t>
            </a:r>
          </a:p>
          <a:p>
            <a:endParaRPr lang="es-ES" dirty="0"/>
          </a:p>
          <a:p>
            <a:r>
              <a:rPr lang="es-ES" dirty="0" smtClean="0"/>
              <a:t>El aprendizaje no supervisado ayuda a las organizaciones a resolver una variedad de problemas del mundo real a gran escala. </a:t>
            </a:r>
          </a:p>
          <a:p>
            <a:endParaRPr lang="es-ES" dirty="0"/>
          </a:p>
          <a:p>
            <a:r>
              <a:rPr lang="es-ES" dirty="0" smtClean="0"/>
              <a:t>Sus métodos no se pueden aplicar directamente a un problema de regresión o clasificación, porque no tenemos idea de cuales deberían ser los valores de los datos de salida. </a:t>
            </a:r>
          </a:p>
          <a:p>
            <a:endParaRPr lang="es-ES" dirty="0"/>
          </a:p>
          <a:p>
            <a:r>
              <a:rPr lang="es-ES" dirty="0" err="1" smtClean="0"/>
              <a:t>Tambien</a:t>
            </a:r>
            <a:r>
              <a:rPr lang="es-ES" dirty="0" smtClean="0"/>
              <a:t> permiten realizar tareas de procesamiento mas complejas. Tienden a ser mas impredecibles en comparación con otros métodos de aprendizaje.</a:t>
            </a:r>
          </a:p>
        </p:txBody>
      </p:sp>
    </p:spTree>
    <p:extLst>
      <p:ext uri="{BB962C8B-B14F-4D97-AF65-F5344CB8AC3E}">
        <p14:creationId xmlns:p14="http://schemas.microsoft.com/office/powerpoint/2010/main" val="2283654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4374916"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416987"/>
            <a:ext cx="11684862" cy="2308324"/>
          </a:xfrm>
          <a:prstGeom prst="rect">
            <a:avLst/>
          </a:prstGeom>
          <a:noFill/>
        </p:spPr>
        <p:txBody>
          <a:bodyPr wrap="square" rtlCol="0">
            <a:spAutoFit/>
          </a:bodyPr>
          <a:lstStyle/>
          <a:p>
            <a:pPr>
              <a:lnSpc>
                <a:spcPct val="200000"/>
              </a:lnSpc>
            </a:pPr>
            <a:r>
              <a:rPr lang="es-ES" dirty="0" smtClean="0"/>
              <a:t>Divide al conjunto de datos en K subconjuntos distintos sin solapamiento. Uno debe fijar el valor de K antes de correr el algoritmo de K medias.</a:t>
            </a:r>
          </a:p>
          <a:p>
            <a:pPr>
              <a:lnSpc>
                <a:spcPct val="200000"/>
              </a:lnSpc>
            </a:pPr>
            <a:endParaRPr lang="es-ES" dirty="0"/>
          </a:p>
          <a:p>
            <a:pPr>
              <a:lnSpc>
                <a:spcPct val="200000"/>
              </a:lnSpc>
            </a:pPr>
            <a:r>
              <a:rPr lang="es-ES" dirty="0" smtClean="0"/>
              <a:t>Los </a:t>
            </a:r>
            <a:r>
              <a:rPr lang="es-ES" dirty="0" err="1" smtClean="0"/>
              <a:t>clusters</a:t>
            </a:r>
            <a:r>
              <a:rPr lang="es-ES" dirty="0" smtClean="0"/>
              <a:t> deben cumplir las siguientes condiciones:</a:t>
            </a:r>
            <a:endParaRPr lang="es-ES" dirty="0"/>
          </a:p>
        </p:txBody>
      </p:sp>
      <p:pic>
        <p:nvPicPr>
          <p:cNvPr id="4" name="Imagen 3"/>
          <p:cNvPicPr>
            <a:picLocks noChangeAspect="1"/>
          </p:cNvPicPr>
          <p:nvPr/>
        </p:nvPicPr>
        <p:blipFill>
          <a:blip r:embed="rId2"/>
          <a:stretch>
            <a:fillRect/>
          </a:stretch>
        </p:blipFill>
        <p:spPr>
          <a:xfrm>
            <a:off x="1629637" y="3934493"/>
            <a:ext cx="9439864" cy="2203541"/>
          </a:xfrm>
          <a:prstGeom prst="rect">
            <a:avLst/>
          </a:prstGeom>
        </p:spPr>
      </p:pic>
    </p:spTree>
    <p:extLst>
      <p:ext uri="{BB962C8B-B14F-4D97-AF65-F5344CB8AC3E}">
        <p14:creationId xmlns:p14="http://schemas.microsoft.com/office/powerpoint/2010/main" val="32619185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4374916"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279984"/>
            <a:ext cx="11684862" cy="4524315"/>
          </a:xfrm>
          <a:prstGeom prst="rect">
            <a:avLst/>
          </a:prstGeom>
          <a:noFill/>
        </p:spPr>
        <p:txBody>
          <a:bodyPr wrap="square" rtlCol="0">
            <a:spAutoFit/>
          </a:bodyPr>
          <a:lstStyle/>
          <a:p>
            <a:pPr>
              <a:lnSpc>
                <a:spcPct val="200000"/>
              </a:lnSpc>
            </a:pPr>
            <a:r>
              <a:rPr lang="es-ES" dirty="0" smtClean="0"/>
              <a:t>K-</a:t>
            </a:r>
            <a:r>
              <a:rPr lang="es-ES" dirty="0" err="1" smtClean="0"/>
              <a:t>means</a:t>
            </a:r>
            <a:r>
              <a:rPr lang="es-ES" dirty="0" smtClean="0"/>
              <a:t> asume que una buena asignación es aquella que dado un valor de K minimiza lo mas posible la variabilidad </a:t>
            </a:r>
            <a:r>
              <a:rPr lang="es-ES" dirty="0" err="1" smtClean="0"/>
              <a:t>intra</a:t>
            </a:r>
            <a:r>
              <a:rPr lang="es-ES" dirty="0" smtClean="0"/>
              <a:t> </a:t>
            </a:r>
            <a:r>
              <a:rPr lang="es-ES" dirty="0" err="1" smtClean="0"/>
              <a:t>cluster</a:t>
            </a:r>
            <a:r>
              <a:rPr lang="es-ES" dirty="0" smtClean="0"/>
              <a:t> (</a:t>
            </a:r>
            <a:r>
              <a:rPr lang="es-ES" dirty="0" err="1" smtClean="0"/>
              <a:t>within-cluster</a:t>
            </a:r>
            <a:r>
              <a:rPr lang="es-ES" dirty="0" smtClean="0"/>
              <a:t> </a:t>
            </a:r>
            <a:r>
              <a:rPr lang="es-ES" dirty="0" err="1" smtClean="0"/>
              <a:t>variation</a:t>
            </a:r>
            <a:r>
              <a:rPr lang="es-ES" dirty="0" smtClean="0"/>
              <a:t>).</a:t>
            </a:r>
          </a:p>
          <a:p>
            <a:pPr>
              <a:lnSpc>
                <a:spcPct val="200000"/>
              </a:lnSpc>
            </a:pPr>
            <a:endParaRPr lang="es-ES" dirty="0"/>
          </a:p>
          <a:p>
            <a:pPr>
              <a:lnSpc>
                <a:spcPct val="200000"/>
              </a:lnSpc>
            </a:pPr>
            <a:r>
              <a:rPr lang="es-ES" dirty="0" smtClean="0"/>
              <a:t>Si W(</a:t>
            </a:r>
            <a:r>
              <a:rPr lang="es-ES" dirty="0" err="1" smtClean="0"/>
              <a:t>Cj</a:t>
            </a:r>
            <a:r>
              <a:rPr lang="es-ES" dirty="0" smtClean="0"/>
              <a:t>) es una medida que indica cuanto las observaciones de un </a:t>
            </a:r>
            <a:r>
              <a:rPr lang="es-ES" dirty="0" err="1" smtClean="0"/>
              <a:t>cluster</a:t>
            </a:r>
            <a:r>
              <a:rPr lang="es-ES" dirty="0" smtClean="0"/>
              <a:t> j difieren entre si, entonces el problema se puede escribir como: </a:t>
            </a:r>
          </a:p>
          <a:p>
            <a:pPr>
              <a:lnSpc>
                <a:spcPct val="200000"/>
              </a:lnSpc>
            </a:pPr>
            <a:endParaRPr lang="es-ES" dirty="0" smtClean="0"/>
          </a:p>
          <a:p>
            <a:pPr>
              <a:lnSpc>
                <a:spcPct val="200000"/>
              </a:lnSpc>
            </a:pPr>
            <a:r>
              <a:rPr lang="es-ES" dirty="0" smtClean="0"/>
              <a:t>Si uno usa la distancia </a:t>
            </a:r>
            <a:r>
              <a:rPr lang="es-ES" dirty="0" err="1" smtClean="0"/>
              <a:t>euclidea</a:t>
            </a:r>
            <a:r>
              <a:rPr lang="es-ES" dirty="0" smtClean="0"/>
              <a:t> (al cuadrado) como medida de </a:t>
            </a:r>
            <a:r>
              <a:rPr lang="es-ES" dirty="0" err="1" smtClean="0"/>
              <a:t>disimilaridad</a:t>
            </a:r>
            <a:r>
              <a:rPr lang="es-ES" dirty="0" smtClean="0"/>
              <a:t>, entonces puede escribirse de la siguiente manera:</a:t>
            </a:r>
            <a:endParaRPr lang="es-ES" dirty="0"/>
          </a:p>
        </p:txBody>
      </p:sp>
      <p:pic>
        <p:nvPicPr>
          <p:cNvPr id="3" name="Imagen 2"/>
          <p:cNvPicPr>
            <a:picLocks noChangeAspect="1"/>
          </p:cNvPicPr>
          <p:nvPr/>
        </p:nvPicPr>
        <p:blipFill>
          <a:blip r:embed="rId2"/>
          <a:stretch>
            <a:fillRect/>
          </a:stretch>
        </p:blipFill>
        <p:spPr>
          <a:xfrm>
            <a:off x="5215935" y="3776458"/>
            <a:ext cx="2267266" cy="876422"/>
          </a:xfrm>
          <a:prstGeom prst="rect">
            <a:avLst/>
          </a:prstGeom>
        </p:spPr>
      </p:pic>
      <p:pic>
        <p:nvPicPr>
          <p:cNvPr id="6" name="Imagen 5"/>
          <p:cNvPicPr>
            <a:picLocks noChangeAspect="1"/>
          </p:cNvPicPr>
          <p:nvPr/>
        </p:nvPicPr>
        <p:blipFill>
          <a:blip r:embed="rId3"/>
          <a:stretch>
            <a:fillRect/>
          </a:stretch>
        </p:blipFill>
        <p:spPr>
          <a:xfrm>
            <a:off x="4634829" y="5462082"/>
            <a:ext cx="3429479" cy="828791"/>
          </a:xfrm>
          <a:prstGeom prst="rect">
            <a:avLst/>
          </a:prstGeom>
        </p:spPr>
      </p:pic>
    </p:spTree>
    <p:extLst>
      <p:ext uri="{BB962C8B-B14F-4D97-AF65-F5344CB8AC3E}">
        <p14:creationId xmlns:p14="http://schemas.microsoft.com/office/powerpoint/2010/main" val="21274599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4374916"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279984"/>
            <a:ext cx="11684862" cy="3416320"/>
          </a:xfrm>
          <a:prstGeom prst="rect">
            <a:avLst/>
          </a:prstGeom>
          <a:noFill/>
        </p:spPr>
        <p:txBody>
          <a:bodyPr wrap="square" rtlCol="0">
            <a:spAutoFit/>
          </a:bodyPr>
          <a:lstStyle/>
          <a:p>
            <a:pPr>
              <a:lnSpc>
                <a:spcPct val="200000"/>
              </a:lnSpc>
            </a:pPr>
            <a:r>
              <a:rPr lang="es-ES" dirty="0" smtClean="0"/>
              <a:t>De esta forma, el problema se puede reescribir como:</a:t>
            </a:r>
          </a:p>
          <a:p>
            <a:pPr>
              <a:lnSpc>
                <a:spcPct val="200000"/>
              </a:lnSpc>
            </a:pPr>
            <a:endParaRPr lang="es-ES" dirty="0"/>
          </a:p>
          <a:p>
            <a:pPr>
              <a:lnSpc>
                <a:spcPct val="200000"/>
              </a:lnSpc>
            </a:pPr>
            <a:endParaRPr lang="es-ES" dirty="0" smtClean="0"/>
          </a:p>
          <a:p>
            <a:pPr>
              <a:lnSpc>
                <a:spcPct val="200000"/>
              </a:lnSpc>
            </a:pPr>
            <a:r>
              <a:rPr lang="es-ES" dirty="0" smtClean="0"/>
              <a:t>En donde W(</a:t>
            </a:r>
            <a:r>
              <a:rPr lang="es-ES" dirty="0" err="1" smtClean="0"/>
              <a:t>Cj</a:t>
            </a:r>
            <a:r>
              <a:rPr lang="es-ES" dirty="0" smtClean="0"/>
              <a:t>) se puede expresar como la distancia a un </a:t>
            </a:r>
            <a:r>
              <a:rPr lang="es-ES" dirty="0" err="1" smtClean="0"/>
              <a:t>centroide</a:t>
            </a:r>
            <a:r>
              <a:rPr lang="es-ES" dirty="0" smtClean="0"/>
              <a:t>: </a:t>
            </a:r>
          </a:p>
          <a:p>
            <a:pPr>
              <a:lnSpc>
                <a:spcPct val="200000"/>
              </a:lnSpc>
            </a:pPr>
            <a:endParaRPr lang="es-ES" dirty="0"/>
          </a:p>
          <a:p>
            <a:pPr>
              <a:lnSpc>
                <a:spcPct val="200000"/>
              </a:lnSpc>
            </a:pPr>
            <a:endParaRPr lang="es-ES" dirty="0"/>
          </a:p>
        </p:txBody>
      </p:sp>
      <p:pic>
        <p:nvPicPr>
          <p:cNvPr id="4" name="Imagen 3"/>
          <p:cNvPicPr>
            <a:picLocks noChangeAspect="1"/>
          </p:cNvPicPr>
          <p:nvPr/>
        </p:nvPicPr>
        <p:blipFill>
          <a:blip r:embed="rId2"/>
          <a:stretch>
            <a:fillRect/>
          </a:stretch>
        </p:blipFill>
        <p:spPr>
          <a:xfrm>
            <a:off x="4247432" y="2051443"/>
            <a:ext cx="3667637" cy="971686"/>
          </a:xfrm>
          <a:prstGeom prst="rect">
            <a:avLst/>
          </a:prstGeom>
        </p:spPr>
      </p:pic>
      <p:pic>
        <p:nvPicPr>
          <p:cNvPr id="7" name="Imagen 6"/>
          <p:cNvPicPr>
            <a:picLocks noChangeAspect="1"/>
          </p:cNvPicPr>
          <p:nvPr/>
        </p:nvPicPr>
        <p:blipFill>
          <a:blip r:embed="rId3"/>
          <a:stretch>
            <a:fillRect/>
          </a:stretch>
        </p:blipFill>
        <p:spPr>
          <a:xfrm>
            <a:off x="1494783" y="4144595"/>
            <a:ext cx="6026758" cy="1247776"/>
          </a:xfrm>
          <a:prstGeom prst="rect">
            <a:avLst/>
          </a:prstGeom>
        </p:spPr>
      </p:pic>
      <p:pic>
        <p:nvPicPr>
          <p:cNvPr id="8" name="Imagen 7"/>
          <p:cNvPicPr>
            <a:picLocks noChangeAspect="1"/>
          </p:cNvPicPr>
          <p:nvPr/>
        </p:nvPicPr>
        <p:blipFill>
          <a:blip r:embed="rId4"/>
          <a:stretch>
            <a:fillRect/>
          </a:stretch>
        </p:blipFill>
        <p:spPr>
          <a:xfrm>
            <a:off x="8807902" y="3099875"/>
            <a:ext cx="2622097" cy="3337215"/>
          </a:xfrm>
          <a:prstGeom prst="rect">
            <a:avLst/>
          </a:prstGeom>
        </p:spPr>
      </p:pic>
    </p:spTree>
    <p:extLst>
      <p:ext uri="{BB962C8B-B14F-4D97-AF65-F5344CB8AC3E}">
        <p14:creationId xmlns:p14="http://schemas.microsoft.com/office/powerpoint/2010/main" val="12845640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4374916"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279984"/>
            <a:ext cx="11684862" cy="1754326"/>
          </a:xfrm>
          <a:prstGeom prst="rect">
            <a:avLst/>
          </a:prstGeom>
          <a:noFill/>
        </p:spPr>
        <p:txBody>
          <a:bodyPr wrap="square" rtlCol="0">
            <a:spAutoFit/>
          </a:bodyPr>
          <a:lstStyle/>
          <a:p>
            <a:pPr>
              <a:lnSpc>
                <a:spcPct val="200000"/>
              </a:lnSpc>
            </a:pPr>
            <a:r>
              <a:rPr lang="es-ES" dirty="0" smtClean="0"/>
              <a:t>El algoritmo de K-</a:t>
            </a:r>
            <a:r>
              <a:rPr lang="es-ES" dirty="0" err="1" smtClean="0"/>
              <a:t>means</a:t>
            </a:r>
            <a:r>
              <a:rPr lang="es-ES" dirty="0" smtClean="0"/>
              <a:t> es el siguiente:</a:t>
            </a:r>
          </a:p>
          <a:p>
            <a:pPr>
              <a:lnSpc>
                <a:spcPct val="200000"/>
              </a:lnSpc>
            </a:pPr>
            <a:endParaRPr lang="es-ES" dirty="0"/>
          </a:p>
          <a:p>
            <a:pPr>
              <a:lnSpc>
                <a:spcPct val="200000"/>
              </a:lnSpc>
            </a:pPr>
            <a:endParaRPr lang="es-ES" dirty="0"/>
          </a:p>
        </p:txBody>
      </p:sp>
      <p:pic>
        <p:nvPicPr>
          <p:cNvPr id="3" name="Imagen 2"/>
          <p:cNvPicPr>
            <a:picLocks noChangeAspect="1"/>
          </p:cNvPicPr>
          <p:nvPr/>
        </p:nvPicPr>
        <p:blipFill>
          <a:blip r:embed="rId2"/>
          <a:stretch>
            <a:fillRect/>
          </a:stretch>
        </p:blipFill>
        <p:spPr>
          <a:xfrm>
            <a:off x="1601425" y="2072701"/>
            <a:ext cx="9340464" cy="4342848"/>
          </a:xfrm>
          <a:prstGeom prst="rect">
            <a:avLst/>
          </a:prstGeom>
        </p:spPr>
      </p:pic>
    </p:spTree>
    <p:extLst>
      <p:ext uri="{BB962C8B-B14F-4D97-AF65-F5344CB8AC3E}">
        <p14:creationId xmlns:p14="http://schemas.microsoft.com/office/powerpoint/2010/main" val="1553001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4374916"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279984"/>
            <a:ext cx="11684862" cy="1754326"/>
          </a:xfrm>
          <a:prstGeom prst="rect">
            <a:avLst/>
          </a:prstGeom>
          <a:noFill/>
        </p:spPr>
        <p:txBody>
          <a:bodyPr wrap="square" rtlCol="0">
            <a:spAutoFit/>
          </a:bodyPr>
          <a:lstStyle/>
          <a:p>
            <a:pPr>
              <a:lnSpc>
                <a:spcPct val="200000"/>
              </a:lnSpc>
            </a:pPr>
            <a:r>
              <a:rPr lang="es-ES" dirty="0" smtClean="0"/>
              <a:t>El algoritmo de K-</a:t>
            </a:r>
            <a:r>
              <a:rPr lang="es-ES" dirty="0" err="1" smtClean="0"/>
              <a:t>means</a:t>
            </a:r>
            <a:r>
              <a:rPr lang="es-ES" dirty="0" smtClean="0"/>
              <a:t> es el siguiente (ejemplo visual):</a:t>
            </a:r>
          </a:p>
          <a:p>
            <a:pPr>
              <a:lnSpc>
                <a:spcPct val="200000"/>
              </a:lnSpc>
            </a:pPr>
            <a:endParaRPr lang="es-ES" dirty="0"/>
          </a:p>
          <a:p>
            <a:pPr>
              <a:lnSpc>
                <a:spcPct val="200000"/>
              </a:lnSpc>
            </a:pPr>
            <a:endParaRPr lang="es-ES" dirty="0"/>
          </a:p>
        </p:txBody>
      </p:sp>
      <p:pic>
        <p:nvPicPr>
          <p:cNvPr id="4" name="Imagen 3"/>
          <p:cNvPicPr>
            <a:picLocks noChangeAspect="1"/>
          </p:cNvPicPr>
          <p:nvPr/>
        </p:nvPicPr>
        <p:blipFill>
          <a:blip r:embed="rId2"/>
          <a:stretch>
            <a:fillRect/>
          </a:stretch>
        </p:blipFill>
        <p:spPr>
          <a:xfrm>
            <a:off x="2713299" y="1983861"/>
            <a:ext cx="7315604" cy="4656478"/>
          </a:xfrm>
          <a:prstGeom prst="rect">
            <a:avLst/>
          </a:prstGeom>
        </p:spPr>
      </p:pic>
    </p:spTree>
    <p:extLst>
      <p:ext uri="{BB962C8B-B14F-4D97-AF65-F5344CB8AC3E}">
        <p14:creationId xmlns:p14="http://schemas.microsoft.com/office/powerpoint/2010/main" val="4243411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4374916"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279984"/>
            <a:ext cx="11684862" cy="2308324"/>
          </a:xfrm>
          <a:prstGeom prst="rect">
            <a:avLst/>
          </a:prstGeom>
          <a:noFill/>
        </p:spPr>
        <p:txBody>
          <a:bodyPr wrap="square" rtlCol="0">
            <a:spAutoFit/>
          </a:bodyPr>
          <a:lstStyle/>
          <a:p>
            <a:pPr>
              <a:lnSpc>
                <a:spcPct val="200000"/>
              </a:lnSpc>
            </a:pPr>
            <a:r>
              <a:rPr lang="es-ES" dirty="0" smtClean="0"/>
              <a:t>La solución obtenida por K-</a:t>
            </a:r>
            <a:r>
              <a:rPr lang="es-ES" dirty="0" err="1" smtClean="0"/>
              <a:t>means</a:t>
            </a:r>
            <a:r>
              <a:rPr lang="es-ES" dirty="0" smtClean="0"/>
              <a:t> depende en gran medida de los valores iniciales de asignación a </a:t>
            </a:r>
            <a:r>
              <a:rPr lang="es-ES" dirty="0" err="1" smtClean="0"/>
              <a:t>clusters</a:t>
            </a:r>
            <a:r>
              <a:rPr lang="es-ES" dirty="0" smtClean="0"/>
              <a:t>. Por este motivo se suele correr el algoritmo muchas veces y quedarse con la mejor solución.</a:t>
            </a:r>
          </a:p>
          <a:p>
            <a:pPr>
              <a:lnSpc>
                <a:spcPct val="200000"/>
              </a:lnSpc>
            </a:pPr>
            <a:endParaRPr lang="es-ES" dirty="0"/>
          </a:p>
          <a:p>
            <a:pPr>
              <a:lnSpc>
                <a:spcPct val="200000"/>
              </a:lnSpc>
            </a:pPr>
            <a:endParaRPr lang="es-ES" dirty="0"/>
          </a:p>
        </p:txBody>
      </p:sp>
      <p:pic>
        <p:nvPicPr>
          <p:cNvPr id="3" name="Imagen 2"/>
          <p:cNvPicPr>
            <a:picLocks noChangeAspect="1"/>
          </p:cNvPicPr>
          <p:nvPr/>
        </p:nvPicPr>
        <p:blipFill>
          <a:blip r:embed="rId2"/>
          <a:stretch>
            <a:fillRect/>
          </a:stretch>
        </p:blipFill>
        <p:spPr>
          <a:xfrm>
            <a:off x="4162788" y="2478392"/>
            <a:ext cx="4361779" cy="4211770"/>
          </a:xfrm>
          <a:prstGeom prst="rect">
            <a:avLst/>
          </a:prstGeom>
        </p:spPr>
      </p:pic>
    </p:spTree>
    <p:extLst>
      <p:ext uri="{BB962C8B-B14F-4D97-AF65-F5344CB8AC3E}">
        <p14:creationId xmlns:p14="http://schemas.microsoft.com/office/powerpoint/2010/main" val="20576082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6692858"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r>
              <a:rPr lang="es-ES" sz="3600" dirty="0" smtClean="0">
                <a:solidFill>
                  <a:schemeClr val="accent5">
                    <a:lumMod val="60000"/>
                    <a:lumOff val="40000"/>
                  </a:schemeClr>
                </a:solidFill>
              </a:rPr>
              <a:t> - </a:t>
            </a:r>
            <a:r>
              <a:rPr lang="es-ES" sz="3600" dirty="0" err="1" smtClean="0">
                <a:solidFill>
                  <a:schemeClr val="accent5">
                    <a:lumMod val="60000"/>
                    <a:lumOff val="40000"/>
                  </a:schemeClr>
                </a:solidFill>
              </a:rPr>
              <a:t>Metricas</a:t>
            </a:r>
            <a:endParaRPr lang="es-ES" dirty="0">
              <a:solidFill>
                <a:schemeClr val="accent5">
                  <a:lumMod val="60000"/>
                  <a:lumOff val="40000"/>
                </a:schemeClr>
              </a:solidFill>
            </a:endParaRPr>
          </a:p>
        </p:txBody>
      </p:sp>
      <p:sp>
        <p:nvSpPr>
          <p:cNvPr id="2" name="CuadroTexto 1"/>
          <p:cNvSpPr txBox="1"/>
          <p:nvPr/>
        </p:nvSpPr>
        <p:spPr>
          <a:xfrm>
            <a:off x="507138" y="1279984"/>
            <a:ext cx="11684862" cy="5632311"/>
          </a:xfrm>
          <a:prstGeom prst="rect">
            <a:avLst/>
          </a:prstGeom>
          <a:noFill/>
        </p:spPr>
        <p:txBody>
          <a:bodyPr wrap="square" rtlCol="0">
            <a:spAutoFit/>
          </a:bodyPr>
          <a:lstStyle/>
          <a:p>
            <a:pPr>
              <a:lnSpc>
                <a:spcPct val="200000"/>
              </a:lnSpc>
            </a:pPr>
            <a:r>
              <a:rPr lang="es-ES" dirty="0" smtClean="0"/>
              <a:t>Una de las métricas mas conocidas y utilizadas es la inercia o distancia media al </a:t>
            </a:r>
            <a:r>
              <a:rPr lang="es-ES" dirty="0" err="1" smtClean="0"/>
              <a:t>centroide</a:t>
            </a:r>
            <a:r>
              <a:rPr lang="es-ES" dirty="0" smtClean="0"/>
              <a:t>.</a:t>
            </a:r>
          </a:p>
          <a:p>
            <a:pPr>
              <a:lnSpc>
                <a:spcPct val="200000"/>
              </a:lnSpc>
            </a:pPr>
            <a:endParaRPr lang="es-ES" dirty="0"/>
          </a:p>
          <a:p>
            <a:pPr>
              <a:lnSpc>
                <a:spcPct val="200000"/>
              </a:lnSpc>
            </a:pPr>
            <a:endParaRPr lang="es-ES" dirty="0" smtClean="0"/>
          </a:p>
          <a:p>
            <a:pPr>
              <a:lnSpc>
                <a:spcPct val="200000"/>
              </a:lnSpc>
            </a:pPr>
            <a:endParaRPr lang="es-ES" dirty="0" smtClean="0"/>
          </a:p>
          <a:p>
            <a:pPr>
              <a:lnSpc>
                <a:spcPct val="200000"/>
              </a:lnSpc>
            </a:pPr>
            <a:endParaRPr lang="es-ES" dirty="0"/>
          </a:p>
          <a:p>
            <a:pPr>
              <a:lnSpc>
                <a:spcPct val="200000"/>
              </a:lnSpc>
            </a:pPr>
            <a:r>
              <a:rPr lang="es-ES" dirty="0" smtClean="0"/>
              <a:t>Es básicamente la media de las distancias de cada uno de los puntos al </a:t>
            </a:r>
            <a:r>
              <a:rPr lang="es-ES" dirty="0" err="1" smtClean="0"/>
              <a:t>centroide</a:t>
            </a:r>
            <a:r>
              <a:rPr lang="es-ES" dirty="0" smtClean="0"/>
              <a:t> mas cercano. Es la que se utiliza generalmente para encontrar el valor optimo de K mediante el </a:t>
            </a:r>
            <a:r>
              <a:rPr lang="es-ES" dirty="0" err="1" smtClean="0"/>
              <a:t>elbow</a:t>
            </a:r>
            <a:r>
              <a:rPr lang="es-ES" dirty="0" smtClean="0"/>
              <a:t> </a:t>
            </a:r>
            <a:r>
              <a:rPr lang="es-ES" dirty="0" err="1" smtClean="0"/>
              <a:t>method</a:t>
            </a:r>
            <a:r>
              <a:rPr lang="es-ES" dirty="0" smtClean="0"/>
              <a:t> (próxima </a:t>
            </a:r>
            <a:r>
              <a:rPr lang="es-ES" dirty="0" err="1" smtClean="0"/>
              <a:t>slide</a:t>
            </a:r>
            <a:r>
              <a:rPr lang="es-ES" dirty="0" smtClean="0"/>
              <a:t>)</a:t>
            </a:r>
          </a:p>
          <a:p>
            <a:pPr>
              <a:lnSpc>
                <a:spcPct val="200000"/>
              </a:lnSpc>
            </a:pPr>
            <a:endParaRPr lang="es-ES" dirty="0"/>
          </a:p>
          <a:p>
            <a:pPr>
              <a:lnSpc>
                <a:spcPct val="200000"/>
              </a:lnSpc>
            </a:pPr>
            <a:endParaRPr lang="es-ES" dirty="0"/>
          </a:p>
        </p:txBody>
      </p:sp>
      <p:pic>
        <p:nvPicPr>
          <p:cNvPr id="6" name="Imagen 5"/>
          <p:cNvPicPr>
            <a:picLocks noChangeAspect="1"/>
          </p:cNvPicPr>
          <p:nvPr/>
        </p:nvPicPr>
        <p:blipFill>
          <a:blip r:embed="rId2"/>
          <a:stretch>
            <a:fillRect/>
          </a:stretch>
        </p:blipFill>
        <p:spPr>
          <a:xfrm>
            <a:off x="3501973" y="2331753"/>
            <a:ext cx="5190337" cy="1384841"/>
          </a:xfrm>
          <a:prstGeom prst="rect">
            <a:avLst/>
          </a:prstGeom>
        </p:spPr>
      </p:pic>
    </p:spTree>
    <p:extLst>
      <p:ext uri="{BB962C8B-B14F-4D97-AF65-F5344CB8AC3E}">
        <p14:creationId xmlns:p14="http://schemas.microsoft.com/office/powerpoint/2010/main" val="1582215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4374916"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279984"/>
            <a:ext cx="11684862" cy="2862322"/>
          </a:xfrm>
          <a:prstGeom prst="rect">
            <a:avLst/>
          </a:prstGeom>
          <a:noFill/>
        </p:spPr>
        <p:txBody>
          <a:bodyPr wrap="square" rtlCol="0">
            <a:spAutoFit/>
          </a:bodyPr>
          <a:lstStyle/>
          <a:p>
            <a:pPr>
              <a:lnSpc>
                <a:spcPct val="200000"/>
              </a:lnSpc>
            </a:pPr>
            <a:r>
              <a:rPr lang="es-ES" dirty="0" smtClean="0"/>
              <a:t>El valor optimo a elegir de K es algo que no esta debidamente claro y dependerá del contexto de aplicación. Algo que se suele hacer es correr el algoritmo con valores crecientes de K y evaluar como varia la función a minimizar, eligiendo como valor de K aquel en donde aparezca un “codo”. </a:t>
            </a:r>
          </a:p>
          <a:p>
            <a:pPr>
              <a:lnSpc>
                <a:spcPct val="200000"/>
              </a:lnSpc>
            </a:pPr>
            <a:endParaRPr lang="es-ES" dirty="0"/>
          </a:p>
          <a:p>
            <a:pPr>
              <a:lnSpc>
                <a:spcPct val="200000"/>
              </a:lnSpc>
            </a:pPr>
            <a:endParaRPr lang="es-ES" dirty="0"/>
          </a:p>
        </p:txBody>
      </p:sp>
      <p:pic>
        <p:nvPicPr>
          <p:cNvPr id="4" name="Imagen 3"/>
          <p:cNvPicPr>
            <a:picLocks noChangeAspect="1"/>
          </p:cNvPicPr>
          <p:nvPr/>
        </p:nvPicPr>
        <p:blipFill>
          <a:blip r:embed="rId2"/>
          <a:stretch>
            <a:fillRect/>
          </a:stretch>
        </p:blipFill>
        <p:spPr>
          <a:xfrm>
            <a:off x="4354866" y="2986356"/>
            <a:ext cx="3977974" cy="3625496"/>
          </a:xfrm>
          <a:prstGeom prst="rect">
            <a:avLst/>
          </a:prstGeom>
        </p:spPr>
      </p:pic>
    </p:spTree>
    <p:extLst>
      <p:ext uri="{BB962C8B-B14F-4D97-AF65-F5344CB8AC3E}">
        <p14:creationId xmlns:p14="http://schemas.microsoft.com/office/powerpoint/2010/main" val="41891523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6692858"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r>
              <a:rPr lang="es-ES" sz="3600" dirty="0" smtClean="0">
                <a:solidFill>
                  <a:schemeClr val="accent5">
                    <a:lumMod val="60000"/>
                    <a:lumOff val="40000"/>
                  </a:schemeClr>
                </a:solidFill>
              </a:rPr>
              <a:t> - </a:t>
            </a:r>
            <a:r>
              <a:rPr lang="es-ES" sz="3600" dirty="0" err="1" smtClean="0">
                <a:solidFill>
                  <a:schemeClr val="accent5">
                    <a:lumMod val="60000"/>
                    <a:lumOff val="40000"/>
                  </a:schemeClr>
                </a:solidFill>
              </a:rPr>
              <a:t>Metricas</a:t>
            </a:r>
            <a:endParaRPr lang="es-ES" dirty="0">
              <a:solidFill>
                <a:schemeClr val="accent5">
                  <a:lumMod val="60000"/>
                  <a:lumOff val="40000"/>
                </a:schemeClr>
              </a:solidFill>
            </a:endParaRPr>
          </a:p>
        </p:txBody>
      </p:sp>
      <p:sp>
        <p:nvSpPr>
          <p:cNvPr id="2" name="CuadroTexto 1"/>
          <p:cNvSpPr txBox="1"/>
          <p:nvPr/>
        </p:nvSpPr>
        <p:spPr>
          <a:xfrm>
            <a:off x="507138" y="1279984"/>
            <a:ext cx="11684862" cy="5632311"/>
          </a:xfrm>
          <a:prstGeom prst="rect">
            <a:avLst/>
          </a:prstGeom>
          <a:noFill/>
        </p:spPr>
        <p:txBody>
          <a:bodyPr wrap="square" rtlCol="0">
            <a:spAutoFit/>
          </a:bodyPr>
          <a:lstStyle/>
          <a:p>
            <a:pPr>
              <a:lnSpc>
                <a:spcPct val="200000"/>
              </a:lnSpc>
            </a:pPr>
            <a:r>
              <a:rPr lang="es-ES" dirty="0" smtClean="0"/>
              <a:t>Otra métrica muy utilizada en problemas de aprendizaje no supervisado es </a:t>
            </a:r>
            <a:r>
              <a:rPr lang="es-ES" dirty="0" err="1" smtClean="0"/>
              <a:t>Silhouette</a:t>
            </a:r>
            <a:r>
              <a:rPr lang="es-ES" dirty="0" smtClean="0"/>
              <a:t>. Esta métrica tiene en cuenta 2 conceptos:</a:t>
            </a:r>
          </a:p>
          <a:p>
            <a:pPr>
              <a:lnSpc>
                <a:spcPct val="200000"/>
              </a:lnSpc>
            </a:pPr>
            <a:r>
              <a:rPr lang="es-ES" dirty="0" smtClean="0"/>
              <a:t>-</a:t>
            </a:r>
            <a:r>
              <a:rPr lang="es-ES" dirty="0" err="1" smtClean="0"/>
              <a:t>Cohesion</a:t>
            </a:r>
            <a:r>
              <a:rPr lang="es-ES" dirty="0" smtClean="0"/>
              <a:t>: que tan parecidos son los datos con su propio </a:t>
            </a:r>
            <a:r>
              <a:rPr lang="es-ES" dirty="0" err="1" smtClean="0"/>
              <a:t>cluster</a:t>
            </a:r>
            <a:endParaRPr lang="es-ES" dirty="0" smtClean="0"/>
          </a:p>
          <a:p>
            <a:pPr>
              <a:lnSpc>
                <a:spcPct val="200000"/>
              </a:lnSpc>
            </a:pPr>
            <a:r>
              <a:rPr lang="es-ES" dirty="0" smtClean="0"/>
              <a:t>-Separación: que tan separados están de otros </a:t>
            </a:r>
            <a:r>
              <a:rPr lang="es-ES" dirty="0" err="1" smtClean="0"/>
              <a:t>clusters</a:t>
            </a:r>
            <a:r>
              <a:rPr lang="es-ES" dirty="0" smtClean="0"/>
              <a:t>.</a:t>
            </a:r>
          </a:p>
          <a:p>
            <a:pPr>
              <a:lnSpc>
                <a:spcPct val="200000"/>
              </a:lnSpc>
            </a:pPr>
            <a:r>
              <a:rPr lang="es-ES" dirty="0" smtClean="0"/>
              <a:t>El coeficiente puede tomar valores entre -1 y 1. </a:t>
            </a:r>
          </a:p>
          <a:p>
            <a:pPr>
              <a:lnSpc>
                <a:spcPct val="200000"/>
              </a:lnSpc>
            </a:pPr>
            <a:endParaRPr lang="es-ES" dirty="0"/>
          </a:p>
          <a:p>
            <a:pPr>
              <a:lnSpc>
                <a:spcPct val="200000"/>
              </a:lnSpc>
            </a:pPr>
            <a:endParaRPr lang="es-ES" dirty="0" smtClean="0"/>
          </a:p>
          <a:p>
            <a:pPr marL="285750" indent="-285750">
              <a:lnSpc>
                <a:spcPct val="200000"/>
              </a:lnSpc>
              <a:buFont typeface="Arial" panose="020B0604020202020204" pitchFamily="34" charset="0"/>
              <a:buChar char="•"/>
            </a:pPr>
            <a:r>
              <a:rPr lang="es-ES" dirty="0"/>
              <a:t>a</a:t>
            </a:r>
            <a:r>
              <a:rPr lang="es-ES" dirty="0" smtClean="0"/>
              <a:t>(o) es la distancia promedio entre cada punto y el resto de los puntos del mismo </a:t>
            </a:r>
            <a:r>
              <a:rPr lang="es-ES" dirty="0" err="1" smtClean="0"/>
              <a:t>cluster</a:t>
            </a:r>
            <a:endParaRPr lang="es-ES" dirty="0" smtClean="0"/>
          </a:p>
          <a:p>
            <a:pPr marL="285750" indent="-285750">
              <a:lnSpc>
                <a:spcPct val="200000"/>
              </a:lnSpc>
              <a:buFont typeface="Arial" panose="020B0604020202020204" pitchFamily="34" charset="0"/>
              <a:buChar char="•"/>
            </a:pPr>
            <a:r>
              <a:rPr lang="es-ES" dirty="0"/>
              <a:t>b</a:t>
            </a:r>
            <a:r>
              <a:rPr lang="es-ES" dirty="0" smtClean="0"/>
              <a:t>(o) es el promedio de la distancia mínima entre cada punto y los otros </a:t>
            </a:r>
            <a:r>
              <a:rPr lang="es-ES" dirty="0" err="1" smtClean="0"/>
              <a:t>clusters</a:t>
            </a:r>
            <a:r>
              <a:rPr lang="es-ES" dirty="0" smtClean="0"/>
              <a:t> a los que no pertenece. </a:t>
            </a:r>
            <a:endParaRPr lang="es-ES" dirty="0"/>
          </a:p>
        </p:txBody>
      </p:sp>
      <p:pic>
        <p:nvPicPr>
          <p:cNvPr id="3" name="Imagen 2"/>
          <p:cNvPicPr>
            <a:picLocks noChangeAspect="1"/>
          </p:cNvPicPr>
          <p:nvPr/>
        </p:nvPicPr>
        <p:blipFill>
          <a:blip r:embed="rId2"/>
          <a:stretch>
            <a:fillRect/>
          </a:stretch>
        </p:blipFill>
        <p:spPr>
          <a:xfrm>
            <a:off x="4148534" y="4141216"/>
            <a:ext cx="4143953" cy="1181265"/>
          </a:xfrm>
          <a:prstGeom prst="rect">
            <a:avLst/>
          </a:prstGeom>
        </p:spPr>
      </p:pic>
      <p:sp>
        <p:nvSpPr>
          <p:cNvPr id="6" name="CuadroTexto 5"/>
          <p:cNvSpPr txBox="1"/>
          <p:nvPr/>
        </p:nvSpPr>
        <p:spPr>
          <a:xfrm>
            <a:off x="6489291" y="3726807"/>
            <a:ext cx="2613216" cy="369332"/>
          </a:xfrm>
          <a:prstGeom prst="rect">
            <a:avLst/>
          </a:prstGeom>
          <a:noFill/>
        </p:spPr>
        <p:txBody>
          <a:bodyPr wrap="none" rtlCol="0">
            <a:spAutoFit/>
          </a:bodyPr>
          <a:lstStyle/>
          <a:p>
            <a:r>
              <a:rPr lang="es-ES" dirty="0" smtClean="0"/>
              <a:t>Buscamos que sea 1!!</a:t>
            </a:r>
            <a:endParaRPr lang="es-ES" dirty="0"/>
          </a:p>
        </p:txBody>
      </p:sp>
    </p:spTree>
    <p:extLst>
      <p:ext uri="{BB962C8B-B14F-4D97-AF65-F5344CB8AC3E}">
        <p14:creationId xmlns:p14="http://schemas.microsoft.com/office/powerpoint/2010/main" val="1560608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7531229"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r>
              <a:rPr lang="es-ES" sz="3600" dirty="0" smtClean="0">
                <a:solidFill>
                  <a:schemeClr val="accent5">
                    <a:lumMod val="60000"/>
                    <a:lumOff val="40000"/>
                  </a:schemeClr>
                </a:solidFill>
              </a:rPr>
              <a:t> (simplificada)</a:t>
            </a:r>
            <a:endParaRPr lang="es-ES" dirty="0">
              <a:solidFill>
                <a:schemeClr val="accent5">
                  <a:lumMod val="60000"/>
                  <a:lumOff val="40000"/>
                </a:schemeClr>
              </a:solidFill>
            </a:endParaRPr>
          </a:p>
        </p:txBody>
      </p:sp>
      <p:sp>
        <p:nvSpPr>
          <p:cNvPr id="2" name="CuadroTexto 1"/>
          <p:cNvSpPr txBox="1"/>
          <p:nvPr/>
        </p:nvSpPr>
        <p:spPr>
          <a:xfrm>
            <a:off x="507138" y="1279984"/>
            <a:ext cx="11684862" cy="1200329"/>
          </a:xfrm>
          <a:prstGeom prst="rect">
            <a:avLst/>
          </a:prstGeom>
          <a:noFill/>
        </p:spPr>
        <p:txBody>
          <a:bodyPr wrap="square" rtlCol="0">
            <a:spAutoFit/>
          </a:bodyPr>
          <a:lstStyle/>
          <a:p>
            <a:pPr>
              <a:lnSpc>
                <a:spcPct val="200000"/>
              </a:lnSpc>
            </a:pPr>
            <a:endParaRPr lang="es-ES" dirty="0"/>
          </a:p>
          <a:p>
            <a:pPr>
              <a:lnSpc>
                <a:spcPct val="200000"/>
              </a:lnSpc>
            </a:pPr>
            <a:endParaRPr lang="es-ES" dirty="0"/>
          </a:p>
        </p:txBody>
      </p:sp>
      <p:pic>
        <p:nvPicPr>
          <p:cNvPr id="3" name="Imagen 2"/>
          <p:cNvPicPr>
            <a:picLocks noChangeAspect="1"/>
          </p:cNvPicPr>
          <p:nvPr/>
        </p:nvPicPr>
        <p:blipFill>
          <a:blip r:embed="rId2"/>
          <a:stretch>
            <a:fillRect/>
          </a:stretch>
        </p:blipFill>
        <p:spPr>
          <a:xfrm>
            <a:off x="625124" y="1615499"/>
            <a:ext cx="10997762" cy="4696810"/>
          </a:xfrm>
          <a:prstGeom prst="rect">
            <a:avLst/>
          </a:prstGeom>
        </p:spPr>
      </p:pic>
    </p:spTree>
    <p:extLst>
      <p:ext uri="{BB962C8B-B14F-4D97-AF65-F5344CB8AC3E}">
        <p14:creationId xmlns:p14="http://schemas.microsoft.com/office/powerpoint/2010/main" val="720264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6503703" cy="646331"/>
          </a:xfrm>
          <a:prstGeom prst="rect">
            <a:avLst/>
          </a:prstGeom>
          <a:noFill/>
        </p:spPr>
        <p:txBody>
          <a:bodyPr wrap="none" rtlCol="0">
            <a:spAutoFit/>
          </a:bodyPr>
          <a:lstStyle/>
          <a:p>
            <a:r>
              <a:rPr lang="es-ES" sz="3600" dirty="0" smtClean="0">
                <a:solidFill>
                  <a:schemeClr val="accent5">
                    <a:lumMod val="60000"/>
                    <a:lumOff val="40000"/>
                  </a:schemeClr>
                </a:solidFill>
              </a:rPr>
              <a:t>Aprendizaje No Supervisado</a:t>
            </a:r>
            <a:endParaRPr lang="es-ES" dirty="0">
              <a:solidFill>
                <a:schemeClr val="accent5">
                  <a:lumMod val="60000"/>
                  <a:lumOff val="40000"/>
                </a:schemeClr>
              </a:solidFill>
            </a:endParaRPr>
          </a:p>
        </p:txBody>
      </p:sp>
      <p:sp>
        <p:nvSpPr>
          <p:cNvPr id="2" name="CuadroTexto 1"/>
          <p:cNvSpPr txBox="1"/>
          <p:nvPr/>
        </p:nvSpPr>
        <p:spPr>
          <a:xfrm>
            <a:off x="802106" y="1873046"/>
            <a:ext cx="5480707" cy="4247317"/>
          </a:xfrm>
          <a:prstGeom prst="rect">
            <a:avLst/>
          </a:prstGeom>
          <a:noFill/>
        </p:spPr>
        <p:txBody>
          <a:bodyPr wrap="square" rtlCol="0">
            <a:spAutoFit/>
          </a:bodyPr>
          <a:lstStyle/>
          <a:p>
            <a:pPr>
              <a:lnSpc>
                <a:spcPct val="150000"/>
              </a:lnSpc>
            </a:pPr>
            <a:r>
              <a:rPr lang="es-ES" dirty="0" smtClean="0"/>
              <a:t>¿Cómo funciona?</a:t>
            </a:r>
          </a:p>
          <a:p>
            <a:pPr>
              <a:lnSpc>
                <a:spcPct val="150000"/>
              </a:lnSpc>
            </a:pPr>
            <a:endParaRPr lang="es-ES" dirty="0"/>
          </a:p>
          <a:p>
            <a:pPr>
              <a:lnSpc>
                <a:spcPct val="150000"/>
              </a:lnSpc>
            </a:pPr>
            <a:r>
              <a:rPr lang="es-ES" dirty="0" smtClean="0"/>
              <a:t>Funcionan con datos no etiquetados. Su propósito es naturalmente la exploración.</a:t>
            </a:r>
          </a:p>
          <a:p>
            <a:pPr>
              <a:lnSpc>
                <a:spcPct val="150000"/>
              </a:lnSpc>
            </a:pPr>
            <a:endParaRPr lang="es-ES" dirty="0"/>
          </a:p>
          <a:p>
            <a:pPr>
              <a:lnSpc>
                <a:spcPct val="150000"/>
              </a:lnSpc>
            </a:pPr>
            <a:r>
              <a:rPr lang="es-ES" dirty="0" smtClean="0"/>
              <a:t>Si el aprendizaje supervisado funciona bajo reglas claramente definidas, el aprendizaje no supervisado funciona bajo condiciones en las que los resultados son desconocidos, y por lo tanto, es necesario definirlos en el proceso. </a:t>
            </a:r>
          </a:p>
        </p:txBody>
      </p:sp>
      <p:pic>
        <p:nvPicPr>
          <p:cNvPr id="4" name="Google Shape;197;p47"/>
          <p:cNvPicPr preferRelativeResize="0"/>
          <p:nvPr/>
        </p:nvPicPr>
        <p:blipFill rotWithShape="1">
          <a:blip r:embed="rId2">
            <a:alphaModFix/>
          </a:blip>
          <a:srcRect/>
          <a:stretch/>
        </p:blipFill>
        <p:spPr>
          <a:xfrm>
            <a:off x="6592530" y="1873045"/>
            <a:ext cx="5383160" cy="4247317"/>
          </a:xfrm>
          <a:prstGeom prst="rect">
            <a:avLst/>
          </a:prstGeom>
          <a:noFill/>
          <a:ln>
            <a:noFill/>
          </a:ln>
        </p:spPr>
      </p:pic>
    </p:spTree>
    <p:extLst>
      <p:ext uri="{BB962C8B-B14F-4D97-AF65-F5344CB8AC3E}">
        <p14:creationId xmlns:p14="http://schemas.microsoft.com/office/powerpoint/2010/main" val="4125188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4374916" cy="646331"/>
          </a:xfrm>
          <a:prstGeom prst="rect">
            <a:avLst/>
          </a:prstGeom>
          <a:noFill/>
        </p:spPr>
        <p:txBody>
          <a:bodyPr wrap="none" rtlCol="0">
            <a:spAutoFit/>
          </a:bodyPr>
          <a:lstStyle/>
          <a:p>
            <a:r>
              <a:rPr lang="es-ES" sz="3600" dirty="0" smtClean="0">
                <a:solidFill>
                  <a:schemeClr val="accent5">
                    <a:lumMod val="60000"/>
                    <a:lumOff val="40000"/>
                  </a:schemeClr>
                </a:solidFill>
              </a:rPr>
              <a:t>K-</a:t>
            </a:r>
            <a:r>
              <a:rPr lang="es-ES" sz="3600" dirty="0" err="1" smtClean="0">
                <a:solidFill>
                  <a:schemeClr val="accent5">
                    <a:lumMod val="60000"/>
                    <a:lumOff val="40000"/>
                  </a:schemeClr>
                </a:solidFill>
              </a:rPr>
              <a:t>Means</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507138" y="1279984"/>
            <a:ext cx="11684862" cy="5078313"/>
          </a:xfrm>
          <a:prstGeom prst="rect">
            <a:avLst/>
          </a:prstGeom>
          <a:noFill/>
        </p:spPr>
        <p:txBody>
          <a:bodyPr wrap="square" rtlCol="0">
            <a:spAutoFit/>
          </a:bodyPr>
          <a:lstStyle/>
          <a:p>
            <a:pPr>
              <a:lnSpc>
                <a:spcPct val="200000"/>
              </a:lnSpc>
            </a:pPr>
            <a:r>
              <a:rPr lang="es-ES" dirty="0" smtClean="0"/>
              <a:t>Algunas ventajas del algoritmo:</a:t>
            </a:r>
          </a:p>
          <a:p>
            <a:pPr>
              <a:lnSpc>
                <a:spcPct val="200000"/>
              </a:lnSpc>
            </a:pPr>
            <a:r>
              <a:rPr lang="es-ES" dirty="0" smtClean="0"/>
              <a:t>1- No tiene </a:t>
            </a:r>
            <a:r>
              <a:rPr lang="es-ES" dirty="0" err="1" smtClean="0"/>
              <a:t>hiperparametros</a:t>
            </a:r>
            <a:r>
              <a:rPr lang="es-ES" dirty="0" smtClean="0"/>
              <a:t> además de K.</a:t>
            </a:r>
          </a:p>
          <a:p>
            <a:pPr>
              <a:lnSpc>
                <a:spcPct val="200000"/>
              </a:lnSpc>
            </a:pPr>
            <a:r>
              <a:rPr lang="es-ES" dirty="0" smtClean="0"/>
              <a:t>2- Fácil de asignar nuevas instancias</a:t>
            </a:r>
          </a:p>
          <a:p>
            <a:pPr>
              <a:lnSpc>
                <a:spcPct val="200000"/>
              </a:lnSpc>
            </a:pPr>
            <a:r>
              <a:rPr lang="es-ES" dirty="0" smtClean="0"/>
              <a:t>3- Rápido en producción</a:t>
            </a:r>
            <a:endParaRPr lang="es-ES" dirty="0"/>
          </a:p>
          <a:p>
            <a:pPr>
              <a:lnSpc>
                <a:spcPct val="200000"/>
              </a:lnSpc>
            </a:pPr>
            <a:r>
              <a:rPr lang="es-ES" dirty="0" smtClean="0"/>
              <a:t>Algunas desventajas:</a:t>
            </a:r>
          </a:p>
          <a:p>
            <a:pPr>
              <a:lnSpc>
                <a:spcPct val="200000"/>
              </a:lnSpc>
            </a:pPr>
            <a:r>
              <a:rPr lang="es-ES" dirty="0" smtClean="0"/>
              <a:t>1- Hay que definir K </a:t>
            </a:r>
          </a:p>
          <a:p>
            <a:pPr>
              <a:lnSpc>
                <a:spcPct val="200000"/>
              </a:lnSpc>
            </a:pPr>
            <a:r>
              <a:rPr lang="es-ES" dirty="0" smtClean="0"/>
              <a:t>2- Solo funciona bien con </a:t>
            </a:r>
            <a:r>
              <a:rPr lang="es-ES" dirty="0" err="1" smtClean="0"/>
              <a:t>clusters</a:t>
            </a:r>
            <a:r>
              <a:rPr lang="es-ES" dirty="0" smtClean="0"/>
              <a:t> tipo esferas</a:t>
            </a:r>
          </a:p>
          <a:p>
            <a:pPr>
              <a:lnSpc>
                <a:spcPct val="200000"/>
              </a:lnSpc>
            </a:pPr>
            <a:r>
              <a:rPr lang="es-ES" dirty="0" smtClean="0"/>
              <a:t>3- Sensible a </a:t>
            </a:r>
            <a:r>
              <a:rPr lang="es-ES" dirty="0" err="1" smtClean="0"/>
              <a:t>outliers</a:t>
            </a:r>
            <a:endParaRPr lang="es-ES" dirty="0" smtClean="0"/>
          </a:p>
          <a:p>
            <a:pPr>
              <a:lnSpc>
                <a:spcPct val="200000"/>
              </a:lnSpc>
            </a:pPr>
            <a:r>
              <a:rPr lang="es-ES" dirty="0" smtClean="0"/>
              <a:t>4- Tiempos largos de entrenamiento</a:t>
            </a:r>
            <a:endParaRPr lang="es-ES" dirty="0"/>
          </a:p>
        </p:txBody>
      </p:sp>
    </p:spTree>
    <p:extLst>
      <p:ext uri="{BB962C8B-B14F-4D97-AF65-F5344CB8AC3E}">
        <p14:creationId xmlns:p14="http://schemas.microsoft.com/office/powerpoint/2010/main" val="2148828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6503703" cy="646331"/>
          </a:xfrm>
          <a:prstGeom prst="rect">
            <a:avLst/>
          </a:prstGeom>
          <a:noFill/>
        </p:spPr>
        <p:txBody>
          <a:bodyPr wrap="none" rtlCol="0">
            <a:spAutoFit/>
          </a:bodyPr>
          <a:lstStyle/>
          <a:p>
            <a:r>
              <a:rPr lang="es-ES" sz="3600" dirty="0" smtClean="0">
                <a:solidFill>
                  <a:schemeClr val="accent5">
                    <a:lumMod val="60000"/>
                    <a:lumOff val="40000"/>
                  </a:schemeClr>
                </a:solidFill>
              </a:rPr>
              <a:t>Aprendizaje No Supervisado</a:t>
            </a:r>
            <a:endParaRPr lang="es-ES" dirty="0">
              <a:solidFill>
                <a:schemeClr val="accent5">
                  <a:lumMod val="60000"/>
                  <a:lumOff val="40000"/>
                </a:schemeClr>
              </a:solidFill>
            </a:endParaRPr>
          </a:p>
        </p:txBody>
      </p:sp>
      <p:sp>
        <p:nvSpPr>
          <p:cNvPr id="2" name="CuadroTexto 1"/>
          <p:cNvSpPr txBox="1"/>
          <p:nvPr/>
        </p:nvSpPr>
        <p:spPr>
          <a:xfrm>
            <a:off x="802106" y="1873046"/>
            <a:ext cx="4949765"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dirty="0" smtClean="0"/>
              <a:t>Problemas de </a:t>
            </a:r>
            <a:r>
              <a:rPr lang="es-ES" dirty="0" err="1" smtClean="0"/>
              <a:t>Clustering</a:t>
            </a:r>
            <a:r>
              <a:rPr lang="es-ES" dirty="0" smtClean="0"/>
              <a:t>:</a:t>
            </a:r>
          </a:p>
          <a:p>
            <a:pPr>
              <a:lnSpc>
                <a:spcPct val="150000"/>
              </a:lnSpc>
            </a:pPr>
            <a:endParaRPr lang="es-ES" dirty="0"/>
          </a:p>
          <a:p>
            <a:pPr>
              <a:lnSpc>
                <a:spcPct val="150000"/>
              </a:lnSpc>
            </a:pPr>
            <a:r>
              <a:rPr lang="es-ES" dirty="0" smtClean="0"/>
              <a:t>Asignación de individuos/objetos a grupos homogéneos asegurando mínima varianza </a:t>
            </a:r>
            <a:r>
              <a:rPr lang="es-ES" dirty="0" err="1" smtClean="0"/>
              <a:t>intra-cluster</a:t>
            </a:r>
            <a:r>
              <a:rPr lang="es-ES" dirty="0" smtClean="0"/>
              <a:t> y máxima varianza inter-</a:t>
            </a:r>
            <a:r>
              <a:rPr lang="es-ES" dirty="0" err="1" smtClean="0"/>
              <a:t>cluster</a:t>
            </a:r>
            <a:r>
              <a:rPr lang="es-ES" dirty="0" smtClean="0"/>
              <a:t> intentando descubrir la estructura oculta de los objetos.</a:t>
            </a:r>
          </a:p>
        </p:txBody>
      </p:sp>
      <p:sp>
        <p:nvSpPr>
          <p:cNvPr id="6" name="CuadroTexto 5"/>
          <p:cNvSpPr txBox="1"/>
          <p:nvPr/>
        </p:nvSpPr>
        <p:spPr>
          <a:xfrm>
            <a:off x="6282814" y="1873045"/>
            <a:ext cx="5117690"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dirty="0" smtClean="0"/>
              <a:t>Problemas de reducción de dimensionalidad:</a:t>
            </a:r>
          </a:p>
          <a:p>
            <a:pPr>
              <a:lnSpc>
                <a:spcPct val="150000"/>
              </a:lnSpc>
            </a:pPr>
            <a:endParaRPr lang="es-ES" dirty="0"/>
          </a:p>
          <a:p>
            <a:pPr>
              <a:lnSpc>
                <a:spcPct val="150000"/>
              </a:lnSpc>
            </a:pPr>
            <a:r>
              <a:rPr lang="es-ES" dirty="0" smtClean="0"/>
              <a:t>Su propósito es reducir el numero de </a:t>
            </a:r>
            <a:r>
              <a:rPr lang="es-ES" dirty="0" err="1" smtClean="0"/>
              <a:t>features</a:t>
            </a:r>
            <a:r>
              <a:rPr lang="es-ES" dirty="0" smtClean="0"/>
              <a:t> (variables) por medio de </a:t>
            </a:r>
            <a:r>
              <a:rPr lang="es-ES" dirty="0" err="1" smtClean="0"/>
              <a:t>feature</a:t>
            </a:r>
            <a:r>
              <a:rPr lang="es-ES" dirty="0" smtClean="0"/>
              <a:t> </a:t>
            </a:r>
            <a:r>
              <a:rPr lang="es-ES" dirty="0" err="1" smtClean="0"/>
              <a:t>selection</a:t>
            </a:r>
            <a:r>
              <a:rPr lang="es-ES" dirty="0" smtClean="0"/>
              <a:t> (selección existente) o </a:t>
            </a:r>
            <a:r>
              <a:rPr lang="es-ES" dirty="0" err="1" smtClean="0"/>
              <a:t>feature</a:t>
            </a:r>
            <a:r>
              <a:rPr lang="es-ES" dirty="0" smtClean="0"/>
              <a:t> </a:t>
            </a:r>
            <a:r>
              <a:rPr lang="es-ES" dirty="0" err="1" smtClean="0"/>
              <a:t>extraction</a:t>
            </a:r>
            <a:r>
              <a:rPr lang="es-ES" dirty="0" smtClean="0"/>
              <a:t> (combinación de datos originales).</a:t>
            </a:r>
          </a:p>
        </p:txBody>
      </p:sp>
    </p:spTree>
    <p:extLst>
      <p:ext uri="{BB962C8B-B14F-4D97-AF65-F5344CB8AC3E}">
        <p14:creationId xmlns:p14="http://schemas.microsoft.com/office/powerpoint/2010/main" val="24341106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10140918" cy="646331"/>
          </a:xfrm>
          <a:prstGeom prst="rect">
            <a:avLst/>
          </a:prstGeom>
          <a:noFill/>
        </p:spPr>
        <p:txBody>
          <a:bodyPr wrap="none" rtlCol="0">
            <a:spAutoFit/>
          </a:bodyPr>
          <a:lstStyle/>
          <a:p>
            <a:r>
              <a:rPr lang="es-ES" sz="3600" dirty="0" err="1" smtClean="0">
                <a:solidFill>
                  <a:schemeClr val="accent5">
                    <a:lumMod val="60000"/>
                    <a:lumOff val="40000"/>
                  </a:schemeClr>
                </a:solidFill>
              </a:rPr>
              <a:t>Clustering</a:t>
            </a:r>
            <a:r>
              <a:rPr lang="es-ES" sz="3600" dirty="0" smtClean="0">
                <a:solidFill>
                  <a:schemeClr val="accent5">
                    <a:lumMod val="60000"/>
                    <a:lumOff val="40000"/>
                  </a:schemeClr>
                </a:solidFill>
              </a:rPr>
              <a:t> vs </a:t>
            </a:r>
            <a:r>
              <a:rPr lang="es-ES" sz="3600" dirty="0" err="1" smtClean="0">
                <a:solidFill>
                  <a:schemeClr val="accent5">
                    <a:lumMod val="60000"/>
                    <a:lumOff val="40000"/>
                  </a:schemeClr>
                </a:solidFill>
              </a:rPr>
              <a:t>Reduccion</a:t>
            </a:r>
            <a:r>
              <a:rPr lang="es-ES" sz="3600" dirty="0" smtClean="0">
                <a:solidFill>
                  <a:schemeClr val="accent5">
                    <a:lumMod val="60000"/>
                    <a:lumOff val="40000"/>
                  </a:schemeClr>
                </a:solidFill>
              </a:rPr>
              <a:t> de dimensionalidad</a:t>
            </a:r>
            <a:endParaRPr lang="es-ES" dirty="0">
              <a:solidFill>
                <a:schemeClr val="accent5">
                  <a:lumMod val="60000"/>
                  <a:lumOff val="40000"/>
                </a:schemeClr>
              </a:solidFill>
            </a:endParaRPr>
          </a:p>
        </p:txBody>
      </p:sp>
      <p:sp>
        <p:nvSpPr>
          <p:cNvPr id="2" name="CuadroTexto 1"/>
          <p:cNvSpPr txBox="1"/>
          <p:nvPr/>
        </p:nvSpPr>
        <p:spPr>
          <a:xfrm>
            <a:off x="802107" y="1873046"/>
            <a:ext cx="4905520" cy="3416320"/>
          </a:xfrm>
          <a:prstGeom prst="rect">
            <a:avLst/>
          </a:prstGeom>
          <a:noFill/>
        </p:spPr>
        <p:txBody>
          <a:bodyPr wrap="square" rtlCol="0">
            <a:spAutoFit/>
          </a:bodyPr>
          <a:lstStyle/>
          <a:p>
            <a:pPr>
              <a:lnSpc>
                <a:spcPct val="150000"/>
              </a:lnSpc>
            </a:pPr>
            <a:r>
              <a:rPr lang="es-ES" dirty="0" smtClean="0"/>
              <a:t>Usamos </a:t>
            </a:r>
            <a:r>
              <a:rPr lang="es-ES" dirty="0" err="1" smtClean="0"/>
              <a:t>clustering</a:t>
            </a:r>
            <a:r>
              <a:rPr lang="es-ES" dirty="0" smtClean="0"/>
              <a:t> cuando queremos agrupar observaciones con base en ciertos </a:t>
            </a:r>
            <a:r>
              <a:rPr lang="es-ES" dirty="0" err="1" smtClean="0"/>
              <a:t>features</a:t>
            </a:r>
            <a:r>
              <a:rPr lang="es-ES" dirty="0"/>
              <a:t> </a:t>
            </a:r>
            <a:r>
              <a:rPr lang="es-ES" dirty="0" smtClean="0"/>
              <a:t>(reducción de numero de observaciones a K grupos), mientras que reducción de dimensionalidad se usa cuando se tienen muchas dimensiones y queremos comprender las relaciones existentes en menos dimensiones.</a:t>
            </a:r>
          </a:p>
        </p:txBody>
      </p:sp>
      <p:pic>
        <p:nvPicPr>
          <p:cNvPr id="7" name="Google Shape;253;p53"/>
          <p:cNvPicPr preferRelativeResize="0"/>
          <p:nvPr/>
        </p:nvPicPr>
        <p:blipFill rotWithShape="1">
          <a:blip r:embed="rId2">
            <a:alphaModFix/>
          </a:blip>
          <a:srcRect/>
          <a:stretch/>
        </p:blipFill>
        <p:spPr>
          <a:xfrm>
            <a:off x="5707627" y="2626705"/>
            <a:ext cx="6297560" cy="2903939"/>
          </a:xfrm>
          <a:prstGeom prst="rect">
            <a:avLst/>
          </a:prstGeom>
          <a:noFill/>
          <a:ln>
            <a:noFill/>
          </a:ln>
        </p:spPr>
      </p:pic>
    </p:spTree>
    <p:extLst>
      <p:ext uri="{BB962C8B-B14F-4D97-AF65-F5344CB8AC3E}">
        <p14:creationId xmlns:p14="http://schemas.microsoft.com/office/powerpoint/2010/main" val="2890837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2395207" cy="646331"/>
          </a:xfrm>
          <a:prstGeom prst="rect">
            <a:avLst/>
          </a:prstGeom>
          <a:noFill/>
        </p:spPr>
        <p:txBody>
          <a:bodyPr wrap="none" rtlCol="0">
            <a:spAutoFit/>
          </a:bodyPr>
          <a:lstStyle/>
          <a:p>
            <a:r>
              <a:rPr lang="es-ES" sz="3600" dirty="0" err="1" smtClean="0">
                <a:solidFill>
                  <a:schemeClr val="accent5">
                    <a:lumMod val="60000"/>
                    <a:lumOff val="40000"/>
                  </a:schemeClr>
                </a:solidFill>
              </a:rPr>
              <a:t>Clustering</a:t>
            </a:r>
            <a:endParaRPr lang="es-ES" dirty="0">
              <a:solidFill>
                <a:schemeClr val="accent5">
                  <a:lumMod val="60000"/>
                  <a:lumOff val="40000"/>
                </a:schemeClr>
              </a:solidFill>
            </a:endParaRPr>
          </a:p>
        </p:txBody>
      </p:sp>
      <p:sp>
        <p:nvSpPr>
          <p:cNvPr id="2" name="CuadroTexto 1"/>
          <p:cNvSpPr txBox="1"/>
          <p:nvPr/>
        </p:nvSpPr>
        <p:spPr>
          <a:xfrm>
            <a:off x="802106" y="1873046"/>
            <a:ext cx="10701635" cy="4662815"/>
          </a:xfrm>
          <a:prstGeom prst="rect">
            <a:avLst/>
          </a:prstGeom>
          <a:noFill/>
        </p:spPr>
        <p:txBody>
          <a:bodyPr wrap="square" rtlCol="0">
            <a:spAutoFit/>
          </a:bodyPr>
          <a:lstStyle/>
          <a:p>
            <a:pPr>
              <a:lnSpc>
                <a:spcPct val="150000"/>
              </a:lnSpc>
            </a:pPr>
            <a:r>
              <a:rPr lang="es-ES" dirty="0" smtClean="0"/>
              <a:t>También conocidas como agrupamiento o segmentación tienen como principal función encontrar una estructura o un patrón en una colección de datos no clasificados. </a:t>
            </a:r>
          </a:p>
          <a:p>
            <a:pPr>
              <a:lnSpc>
                <a:spcPct val="150000"/>
              </a:lnSpc>
            </a:pPr>
            <a:endParaRPr lang="es-ES" dirty="0"/>
          </a:p>
          <a:p>
            <a:pPr>
              <a:lnSpc>
                <a:spcPct val="150000"/>
              </a:lnSpc>
            </a:pPr>
            <a:endParaRPr lang="es-ES" dirty="0" smtClean="0"/>
          </a:p>
          <a:p>
            <a:pPr>
              <a:lnSpc>
                <a:spcPct val="150000"/>
              </a:lnSpc>
            </a:pPr>
            <a:endParaRPr lang="es-ES" dirty="0"/>
          </a:p>
          <a:p>
            <a:pPr>
              <a:lnSpc>
                <a:spcPct val="150000"/>
              </a:lnSpc>
            </a:pPr>
            <a:endParaRPr lang="es-ES" dirty="0" smtClean="0"/>
          </a:p>
          <a:p>
            <a:pPr>
              <a:lnSpc>
                <a:spcPct val="150000"/>
              </a:lnSpc>
            </a:pPr>
            <a:endParaRPr lang="es-ES" dirty="0"/>
          </a:p>
          <a:p>
            <a:pPr>
              <a:lnSpc>
                <a:spcPct val="150000"/>
              </a:lnSpc>
            </a:pPr>
            <a:endParaRPr lang="es-ES" dirty="0" smtClean="0"/>
          </a:p>
          <a:p>
            <a:pPr>
              <a:lnSpc>
                <a:spcPct val="150000"/>
              </a:lnSpc>
            </a:pPr>
            <a:endParaRPr lang="es-ES" dirty="0"/>
          </a:p>
          <a:p>
            <a:pPr>
              <a:lnSpc>
                <a:spcPct val="150000"/>
              </a:lnSpc>
            </a:pPr>
            <a:endParaRPr lang="es-ES" dirty="0" smtClean="0"/>
          </a:p>
          <a:p>
            <a:pPr>
              <a:lnSpc>
                <a:spcPct val="150000"/>
              </a:lnSpc>
            </a:pPr>
            <a:r>
              <a:rPr lang="es-ES" dirty="0" smtClean="0"/>
              <a:t>Es decir, intentan encontrar grupos en los datos que comparan atributos en común.</a:t>
            </a:r>
          </a:p>
        </p:txBody>
      </p:sp>
      <p:pic>
        <p:nvPicPr>
          <p:cNvPr id="6" name="Google Shape;267;p55"/>
          <p:cNvPicPr preferRelativeResize="0"/>
          <p:nvPr/>
        </p:nvPicPr>
        <p:blipFill rotWithShape="1">
          <a:blip r:embed="rId2">
            <a:alphaModFix/>
          </a:blip>
          <a:srcRect/>
          <a:stretch/>
        </p:blipFill>
        <p:spPr>
          <a:xfrm>
            <a:off x="344905" y="3103565"/>
            <a:ext cx="3533922" cy="2515571"/>
          </a:xfrm>
          <a:prstGeom prst="rect">
            <a:avLst/>
          </a:prstGeom>
          <a:noFill/>
          <a:ln>
            <a:noFill/>
          </a:ln>
        </p:spPr>
      </p:pic>
      <p:pic>
        <p:nvPicPr>
          <p:cNvPr id="8" name="Google Shape;268;p55"/>
          <p:cNvPicPr preferRelativeResize="0"/>
          <p:nvPr/>
        </p:nvPicPr>
        <p:blipFill rotWithShape="1">
          <a:blip r:embed="rId3">
            <a:alphaModFix/>
          </a:blip>
          <a:srcRect/>
          <a:stretch/>
        </p:blipFill>
        <p:spPr>
          <a:xfrm>
            <a:off x="4156671" y="3103564"/>
            <a:ext cx="3777961" cy="2515571"/>
          </a:xfrm>
          <a:prstGeom prst="rect">
            <a:avLst/>
          </a:prstGeom>
          <a:noFill/>
          <a:ln>
            <a:noFill/>
          </a:ln>
        </p:spPr>
      </p:pic>
      <p:pic>
        <p:nvPicPr>
          <p:cNvPr id="9" name="Google Shape;269;p55"/>
          <p:cNvPicPr preferRelativeResize="0"/>
          <p:nvPr/>
        </p:nvPicPr>
        <p:blipFill rotWithShape="1">
          <a:blip r:embed="rId4">
            <a:alphaModFix/>
          </a:blip>
          <a:srcRect/>
          <a:stretch/>
        </p:blipFill>
        <p:spPr>
          <a:xfrm>
            <a:off x="8177218" y="3103563"/>
            <a:ext cx="3621492" cy="2515571"/>
          </a:xfrm>
          <a:prstGeom prst="rect">
            <a:avLst/>
          </a:prstGeom>
          <a:noFill/>
          <a:ln>
            <a:noFill/>
          </a:ln>
        </p:spPr>
      </p:pic>
    </p:spTree>
    <p:extLst>
      <p:ext uri="{BB962C8B-B14F-4D97-AF65-F5344CB8AC3E}">
        <p14:creationId xmlns:p14="http://schemas.microsoft.com/office/powerpoint/2010/main" val="3553815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7774885" cy="646331"/>
          </a:xfrm>
          <a:prstGeom prst="rect">
            <a:avLst/>
          </a:prstGeom>
          <a:noFill/>
        </p:spPr>
        <p:txBody>
          <a:bodyPr wrap="none" rtlCol="0">
            <a:spAutoFit/>
          </a:bodyPr>
          <a:lstStyle/>
          <a:p>
            <a:r>
              <a:rPr lang="es-ES" sz="3600" dirty="0" err="1" smtClean="0">
                <a:solidFill>
                  <a:schemeClr val="accent5">
                    <a:lumMod val="60000"/>
                    <a:lumOff val="40000"/>
                  </a:schemeClr>
                </a:solidFill>
              </a:rPr>
              <a:t>Reduccion</a:t>
            </a:r>
            <a:r>
              <a:rPr lang="es-ES" sz="3600" dirty="0" smtClean="0">
                <a:solidFill>
                  <a:schemeClr val="accent5">
                    <a:lumMod val="60000"/>
                    <a:lumOff val="40000"/>
                  </a:schemeClr>
                </a:solidFill>
              </a:rPr>
              <a:t> de la dimensionalidad</a:t>
            </a:r>
            <a:endParaRPr lang="es-ES" dirty="0">
              <a:solidFill>
                <a:schemeClr val="accent5">
                  <a:lumMod val="60000"/>
                  <a:lumOff val="40000"/>
                </a:schemeClr>
              </a:solidFill>
            </a:endParaRPr>
          </a:p>
        </p:txBody>
      </p:sp>
      <p:sp>
        <p:nvSpPr>
          <p:cNvPr id="2" name="CuadroTexto 1"/>
          <p:cNvSpPr txBox="1"/>
          <p:nvPr/>
        </p:nvSpPr>
        <p:spPr>
          <a:xfrm>
            <a:off x="802106" y="1873046"/>
            <a:ext cx="10701635" cy="923330"/>
          </a:xfrm>
          <a:prstGeom prst="rect">
            <a:avLst/>
          </a:prstGeom>
          <a:noFill/>
        </p:spPr>
        <p:txBody>
          <a:bodyPr wrap="square" rtlCol="0">
            <a:spAutoFit/>
          </a:bodyPr>
          <a:lstStyle/>
          <a:p>
            <a:pPr>
              <a:lnSpc>
                <a:spcPct val="150000"/>
              </a:lnSpc>
            </a:pPr>
            <a:r>
              <a:rPr lang="es-ES" dirty="0" smtClean="0"/>
              <a:t>Buscamos reducir la cantidad de </a:t>
            </a:r>
            <a:r>
              <a:rPr lang="es-ES" dirty="0" err="1" smtClean="0"/>
              <a:t>features</a:t>
            </a:r>
            <a:r>
              <a:rPr lang="es-ES" dirty="0" smtClean="0"/>
              <a:t> de un </a:t>
            </a:r>
            <a:r>
              <a:rPr lang="es-ES" dirty="0" err="1" smtClean="0"/>
              <a:t>dataset</a:t>
            </a:r>
            <a:r>
              <a:rPr lang="es-ES" dirty="0" smtClean="0"/>
              <a:t>, pero reteniendo la mayor cantidad de “información” posible. Tenemos dos aplicaciones principales con esta técnica:</a:t>
            </a:r>
          </a:p>
        </p:txBody>
      </p:sp>
      <p:pic>
        <p:nvPicPr>
          <p:cNvPr id="7" name="Google Shape;602;p98"/>
          <p:cNvPicPr preferRelativeResize="0"/>
          <p:nvPr/>
        </p:nvPicPr>
        <p:blipFill rotWithShape="1">
          <a:blip r:embed="rId2">
            <a:alphaModFix/>
          </a:blip>
          <a:srcRect/>
          <a:stretch/>
        </p:blipFill>
        <p:spPr>
          <a:xfrm>
            <a:off x="1315333" y="3211042"/>
            <a:ext cx="4298877" cy="3012925"/>
          </a:xfrm>
          <a:prstGeom prst="rect">
            <a:avLst/>
          </a:prstGeom>
          <a:noFill/>
          <a:ln>
            <a:noFill/>
          </a:ln>
        </p:spPr>
      </p:pic>
      <p:pic>
        <p:nvPicPr>
          <p:cNvPr id="10" name="Google Shape;603;p98"/>
          <p:cNvPicPr preferRelativeResize="0"/>
          <p:nvPr/>
        </p:nvPicPr>
        <p:blipFill rotWithShape="1">
          <a:blip r:embed="rId3">
            <a:alphaModFix/>
          </a:blip>
          <a:srcRect/>
          <a:stretch/>
        </p:blipFill>
        <p:spPr>
          <a:xfrm>
            <a:off x="6512191" y="3211043"/>
            <a:ext cx="4013232" cy="3012924"/>
          </a:xfrm>
          <a:prstGeom prst="rect">
            <a:avLst/>
          </a:prstGeom>
          <a:noFill/>
          <a:ln>
            <a:noFill/>
          </a:ln>
        </p:spPr>
      </p:pic>
      <p:sp>
        <p:nvSpPr>
          <p:cNvPr id="11" name="Google Shape;604;p98"/>
          <p:cNvSpPr txBox="1"/>
          <p:nvPr/>
        </p:nvSpPr>
        <p:spPr>
          <a:xfrm>
            <a:off x="1673322" y="3211041"/>
            <a:ext cx="3426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1" i="0" u="none" strike="noStrike" cap="none">
                <a:solidFill>
                  <a:srgbClr val="000000"/>
                </a:solidFill>
                <a:latin typeface="DM Sans"/>
                <a:ea typeface="DM Sans"/>
                <a:cs typeface="DM Sans"/>
                <a:sym typeface="DM Sans"/>
              </a:rPr>
              <a:t>1- Eliminar variables</a:t>
            </a:r>
            <a:endParaRPr sz="1200" b="1" i="0" u="none" strike="noStrike" cap="none">
              <a:solidFill>
                <a:srgbClr val="000000"/>
              </a:solidFill>
              <a:latin typeface="DM Sans"/>
              <a:ea typeface="DM Sans"/>
              <a:cs typeface="DM Sans"/>
              <a:sym typeface="DM Sans"/>
            </a:endParaRPr>
          </a:p>
        </p:txBody>
      </p:sp>
      <p:sp>
        <p:nvSpPr>
          <p:cNvPr id="12" name="Google Shape;605;p98"/>
          <p:cNvSpPr txBox="1"/>
          <p:nvPr/>
        </p:nvSpPr>
        <p:spPr>
          <a:xfrm>
            <a:off x="6805507" y="3211041"/>
            <a:ext cx="3426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 sz="1200" b="1" i="0" u="none" strike="noStrike" cap="none" dirty="0">
                <a:solidFill>
                  <a:srgbClr val="000000"/>
                </a:solidFill>
                <a:latin typeface="DM Sans"/>
                <a:ea typeface="DM Sans"/>
                <a:cs typeface="DM Sans"/>
                <a:sym typeface="DM Sans"/>
              </a:rPr>
              <a:t>2- Encontrar grupos</a:t>
            </a:r>
            <a:endParaRPr sz="1200" b="1" i="0" u="none" strike="noStrike" cap="none"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960552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8279831" cy="646331"/>
          </a:xfrm>
          <a:prstGeom prst="rect">
            <a:avLst/>
          </a:prstGeom>
          <a:noFill/>
        </p:spPr>
        <p:txBody>
          <a:bodyPr wrap="none" rtlCol="0">
            <a:spAutoFit/>
          </a:bodyPr>
          <a:lstStyle/>
          <a:p>
            <a:r>
              <a:rPr lang="es-ES" sz="3600" dirty="0" smtClean="0">
                <a:solidFill>
                  <a:schemeClr val="accent5">
                    <a:lumMod val="60000"/>
                    <a:lumOff val="40000"/>
                  </a:schemeClr>
                </a:solidFill>
              </a:rPr>
              <a:t>Principal </a:t>
            </a:r>
            <a:r>
              <a:rPr lang="es-ES" sz="3600" dirty="0" err="1" smtClean="0">
                <a:solidFill>
                  <a:schemeClr val="accent5">
                    <a:lumMod val="60000"/>
                    <a:lumOff val="40000"/>
                  </a:schemeClr>
                </a:solidFill>
              </a:rPr>
              <a:t>Component</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Analysis</a:t>
            </a:r>
            <a:r>
              <a:rPr lang="es-ES" sz="3600" dirty="0" smtClean="0">
                <a:solidFill>
                  <a:schemeClr val="accent5">
                    <a:lumMod val="60000"/>
                    <a:lumOff val="40000"/>
                  </a:schemeClr>
                </a:solidFill>
              </a:rPr>
              <a:t> (PCA)</a:t>
            </a:r>
            <a:endParaRPr lang="es-ES" dirty="0">
              <a:solidFill>
                <a:schemeClr val="accent5">
                  <a:lumMod val="60000"/>
                  <a:lumOff val="40000"/>
                </a:schemeClr>
              </a:solidFill>
            </a:endParaRPr>
          </a:p>
        </p:txBody>
      </p:sp>
      <p:sp>
        <p:nvSpPr>
          <p:cNvPr id="2" name="CuadroTexto 1"/>
          <p:cNvSpPr txBox="1"/>
          <p:nvPr/>
        </p:nvSpPr>
        <p:spPr>
          <a:xfrm>
            <a:off x="507138" y="1873046"/>
            <a:ext cx="5554449" cy="3831818"/>
          </a:xfrm>
          <a:prstGeom prst="rect">
            <a:avLst/>
          </a:prstGeom>
          <a:noFill/>
        </p:spPr>
        <p:txBody>
          <a:bodyPr wrap="square" rtlCol="0">
            <a:spAutoFit/>
          </a:bodyPr>
          <a:lstStyle/>
          <a:p>
            <a:pPr>
              <a:lnSpc>
                <a:spcPct val="150000"/>
              </a:lnSpc>
            </a:pPr>
            <a:r>
              <a:rPr lang="es-ES" dirty="0" smtClean="0"/>
              <a:t>El método gira los datos de forma que, desde un punto de vista estadístico, no exista una </a:t>
            </a:r>
            <a:r>
              <a:rPr lang="es-ES" dirty="0" err="1" smtClean="0"/>
              <a:t>correlacion</a:t>
            </a:r>
            <a:r>
              <a:rPr lang="es-ES" dirty="0" smtClean="0"/>
              <a:t> entre las características rotadas pero que conserven la mayor cantidad posible de la varianza de los datos originales.</a:t>
            </a:r>
          </a:p>
          <a:p>
            <a:pPr>
              <a:lnSpc>
                <a:spcPct val="150000"/>
              </a:lnSpc>
            </a:pPr>
            <a:endParaRPr lang="es-ES" dirty="0"/>
          </a:p>
          <a:p>
            <a:pPr>
              <a:lnSpc>
                <a:spcPct val="150000"/>
              </a:lnSpc>
            </a:pPr>
            <a:r>
              <a:rPr lang="es-ES" dirty="0" smtClean="0"/>
              <a:t>Es decir, el PCA reduce la dimensionalidad de un conjunto de datos proyectándose sobre un </a:t>
            </a:r>
            <a:r>
              <a:rPr lang="es-ES" dirty="0" err="1" smtClean="0"/>
              <a:t>subespacio</a:t>
            </a:r>
            <a:r>
              <a:rPr lang="es-ES" dirty="0" smtClean="0"/>
              <a:t> de menor dimensionalidad.</a:t>
            </a:r>
          </a:p>
        </p:txBody>
      </p:sp>
      <p:pic>
        <p:nvPicPr>
          <p:cNvPr id="8" name="Google Shape;655;p105"/>
          <p:cNvPicPr preferRelativeResize="0"/>
          <p:nvPr/>
        </p:nvPicPr>
        <p:blipFill rotWithShape="1">
          <a:blip r:embed="rId2">
            <a:alphaModFix/>
          </a:blip>
          <a:srcRect/>
          <a:stretch/>
        </p:blipFill>
        <p:spPr>
          <a:xfrm>
            <a:off x="6061587" y="2236908"/>
            <a:ext cx="5835445" cy="3104094"/>
          </a:xfrm>
          <a:prstGeom prst="rect">
            <a:avLst/>
          </a:prstGeom>
          <a:noFill/>
          <a:ln>
            <a:noFill/>
          </a:ln>
        </p:spPr>
      </p:pic>
    </p:spTree>
    <p:extLst>
      <p:ext uri="{BB962C8B-B14F-4D97-AF65-F5344CB8AC3E}">
        <p14:creationId xmlns:p14="http://schemas.microsoft.com/office/powerpoint/2010/main" val="30597462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02105" y="561474"/>
            <a:ext cx="8279831" cy="646331"/>
          </a:xfrm>
          <a:prstGeom prst="rect">
            <a:avLst/>
          </a:prstGeom>
          <a:noFill/>
        </p:spPr>
        <p:txBody>
          <a:bodyPr wrap="none" rtlCol="0">
            <a:spAutoFit/>
          </a:bodyPr>
          <a:lstStyle/>
          <a:p>
            <a:r>
              <a:rPr lang="es-ES" sz="3600" dirty="0" smtClean="0">
                <a:solidFill>
                  <a:schemeClr val="accent5">
                    <a:lumMod val="60000"/>
                    <a:lumOff val="40000"/>
                  </a:schemeClr>
                </a:solidFill>
              </a:rPr>
              <a:t>Principal </a:t>
            </a:r>
            <a:r>
              <a:rPr lang="es-ES" sz="3600" dirty="0" err="1" smtClean="0">
                <a:solidFill>
                  <a:schemeClr val="accent5">
                    <a:lumMod val="60000"/>
                    <a:lumOff val="40000"/>
                  </a:schemeClr>
                </a:solidFill>
              </a:rPr>
              <a:t>Component</a:t>
            </a:r>
            <a:r>
              <a:rPr lang="es-ES" sz="3600" dirty="0" smtClean="0">
                <a:solidFill>
                  <a:schemeClr val="accent5">
                    <a:lumMod val="60000"/>
                    <a:lumOff val="40000"/>
                  </a:schemeClr>
                </a:solidFill>
              </a:rPr>
              <a:t> </a:t>
            </a:r>
            <a:r>
              <a:rPr lang="es-ES" sz="3600" dirty="0" err="1" smtClean="0">
                <a:solidFill>
                  <a:schemeClr val="accent5">
                    <a:lumMod val="60000"/>
                    <a:lumOff val="40000"/>
                  </a:schemeClr>
                </a:solidFill>
              </a:rPr>
              <a:t>Analysis</a:t>
            </a:r>
            <a:r>
              <a:rPr lang="es-ES" sz="3600" dirty="0" smtClean="0">
                <a:solidFill>
                  <a:schemeClr val="accent5">
                    <a:lumMod val="60000"/>
                    <a:lumOff val="40000"/>
                  </a:schemeClr>
                </a:solidFill>
              </a:rPr>
              <a:t> (PCA)</a:t>
            </a:r>
            <a:endParaRPr lang="es-ES" dirty="0">
              <a:solidFill>
                <a:schemeClr val="accent5">
                  <a:lumMod val="60000"/>
                  <a:lumOff val="40000"/>
                </a:schemeClr>
              </a:solidFill>
            </a:endParaRPr>
          </a:p>
        </p:txBody>
      </p:sp>
      <p:sp>
        <p:nvSpPr>
          <p:cNvPr id="2" name="CuadroTexto 1"/>
          <p:cNvSpPr txBox="1"/>
          <p:nvPr/>
        </p:nvSpPr>
        <p:spPr>
          <a:xfrm>
            <a:off x="507138" y="1873046"/>
            <a:ext cx="5554449" cy="4247317"/>
          </a:xfrm>
          <a:prstGeom prst="rect">
            <a:avLst/>
          </a:prstGeom>
          <a:noFill/>
        </p:spPr>
        <p:txBody>
          <a:bodyPr wrap="square" rtlCol="0">
            <a:spAutoFit/>
          </a:bodyPr>
          <a:lstStyle/>
          <a:p>
            <a:pPr>
              <a:lnSpc>
                <a:spcPct val="150000"/>
              </a:lnSpc>
            </a:pPr>
            <a:r>
              <a:rPr lang="es-ES" dirty="0" smtClean="0"/>
              <a:t>Datos con dos características (dispuestos en un plano) pueden ser proyectados sobre una única línea.</a:t>
            </a:r>
          </a:p>
          <a:p>
            <a:pPr>
              <a:lnSpc>
                <a:spcPct val="150000"/>
              </a:lnSpc>
            </a:pPr>
            <a:endParaRPr lang="es-ES" dirty="0"/>
          </a:p>
          <a:p>
            <a:pPr>
              <a:lnSpc>
                <a:spcPct val="150000"/>
              </a:lnSpc>
            </a:pPr>
            <a:r>
              <a:rPr lang="es-ES" dirty="0" smtClean="0"/>
              <a:t>Por otro lado, un conjunto de datos de tres características (dispuestos en un espacio de tres dimensiones) pueden ser proyectados en un plano (de dos dimensiones). Incluso los datos resultantes podrían ser reducidos a una única línea, es decir, pasar de 3 a 1 dimensión.</a:t>
            </a:r>
          </a:p>
        </p:txBody>
      </p:sp>
      <p:pic>
        <p:nvPicPr>
          <p:cNvPr id="6" name="Google Shape;661;p106"/>
          <p:cNvPicPr preferRelativeResize="0"/>
          <p:nvPr/>
        </p:nvPicPr>
        <p:blipFill rotWithShape="1">
          <a:blip r:embed="rId2">
            <a:alphaModFix/>
          </a:blip>
          <a:srcRect/>
          <a:stretch/>
        </p:blipFill>
        <p:spPr>
          <a:xfrm>
            <a:off x="6390305" y="2404598"/>
            <a:ext cx="5383262" cy="3185039"/>
          </a:xfrm>
          <a:prstGeom prst="rect">
            <a:avLst/>
          </a:prstGeom>
          <a:noFill/>
          <a:ln>
            <a:noFill/>
          </a:ln>
        </p:spPr>
      </p:pic>
      <p:sp>
        <p:nvSpPr>
          <p:cNvPr id="7" name="Google Shape;663;p106"/>
          <p:cNvSpPr txBox="1"/>
          <p:nvPr/>
        </p:nvSpPr>
        <p:spPr>
          <a:xfrm>
            <a:off x="6156389" y="2404598"/>
            <a:ext cx="3016500" cy="35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2000" b="1" i="0" u="none" strike="noStrike" cap="none" dirty="0">
                <a:solidFill>
                  <a:srgbClr val="434343"/>
                </a:solidFill>
                <a:latin typeface="Helvetica Neue Light"/>
                <a:ea typeface="Helvetica Neue Light"/>
                <a:cs typeface="Helvetica Neue Light"/>
                <a:sym typeface="Helvetica Neue Light"/>
              </a:rPr>
              <a:t>3 features</a:t>
            </a:r>
            <a:endParaRPr sz="2000" b="1" i="0" u="none" strike="noStrike" cap="none" dirty="0">
              <a:solidFill>
                <a:srgbClr val="434343"/>
              </a:solidFill>
              <a:latin typeface="Helvetica Neue Light"/>
              <a:ea typeface="Helvetica Neue Light"/>
              <a:cs typeface="Helvetica Neue Light"/>
              <a:sym typeface="Helvetica Neue Light"/>
            </a:endParaRPr>
          </a:p>
        </p:txBody>
      </p:sp>
      <p:sp>
        <p:nvSpPr>
          <p:cNvPr id="9" name="Google Shape;664;p106"/>
          <p:cNvSpPr txBox="1"/>
          <p:nvPr/>
        </p:nvSpPr>
        <p:spPr>
          <a:xfrm>
            <a:off x="9060300" y="2400708"/>
            <a:ext cx="3131700" cy="35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2000" b="1" i="0" u="none" strike="noStrike" cap="none" dirty="0">
                <a:solidFill>
                  <a:srgbClr val="434343"/>
                </a:solidFill>
                <a:latin typeface="Helvetica Neue Light"/>
                <a:ea typeface="Helvetica Neue Light"/>
                <a:cs typeface="Helvetica Neue Light"/>
                <a:sym typeface="Helvetica Neue Light"/>
              </a:rPr>
              <a:t>2 features</a:t>
            </a:r>
            <a:endParaRPr sz="2000" b="1" i="0" u="sng" strike="noStrike" cap="none" dirty="0">
              <a:solidFill>
                <a:srgbClr val="434343"/>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14555226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357</TotalTime>
  <Words>1526</Words>
  <Application>Microsoft Office PowerPoint</Application>
  <PresentationFormat>Panorámica</PresentationFormat>
  <Paragraphs>152</Paragraphs>
  <Slides>30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Arial</vt:lpstr>
      <vt:lpstr>Century Gothic</vt:lpstr>
      <vt:lpstr>DM Sans</vt:lpstr>
      <vt:lpstr>Helvetica Neue Light</vt:lpstr>
      <vt:lpstr>Wingdings 3</vt:lpstr>
      <vt:lpstr>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JAUREGUY MARTIN</dc:creator>
  <cp:lastModifiedBy>JAUREGUY MARTIN</cp:lastModifiedBy>
  <cp:revision>21</cp:revision>
  <dcterms:created xsi:type="dcterms:W3CDTF">2024-05-16T03:35:12Z</dcterms:created>
  <dcterms:modified xsi:type="dcterms:W3CDTF">2024-05-23T20:29:20Z</dcterms:modified>
</cp:coreProperties>
</file>